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64" r:id="rId3"/>
    <p:sldId id="266" r:id="rId4"/>
    <p:sldId id="277" r:id="rId5"/>
    <p:sldId id="278" r:id="rId6"/>
    <p:sldId id="276" r:id="rId7"/>
    <p:sldId id="281" r:id="rId8"/>
    <p:sldId id="282" r:id="rId9"/>
    <p:sldId id="283" r:id="rId10"/>
    <p:sldId id="265" r:id="rId11"/>
    <p:sldId id="279" r:id="rId12"/>
    <p:sldId id="280" r:id="rId13"/>
    <p:sldId id="284" r:id="rId14"/>
    <p:sldId id="285" r:id="rId15"/>
    <p:sldId id="275" r:id="rId16"/>
    <p:sldId id="286" r:id="rId17"/>
    <p:sldId id="287" r:id="rId18"/>
    <p:sldId id="293" r:id="rId19"/>
    <p:sldId id="295" r:id="rId20"/>
    <p:sldId id="288" r:id="rId21"/>
    <p:sldId id="294" r:id="rId22"/>
    <p:sldId id="289" r:id="rId23"/>
    <p:sldId id="290" r:id="rId24"/>
    <p:sldId id="291" r:id="rId25"/>
    <p:sldId id="29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91" autoAdjust="0"/>
  </p:normalViewPr>
  <p:slideViewPr>
    <p:cSldViewPr>
      <p:cViewPr varScale="1">
        <p:scale>
          <a:sx n="64" d="100"/>
          <a:sy n="64"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2FF446-71B5-4863-A4EF-ED1EE1EFC435}" type="datetimeFigureOut">
              <a:rPr lang="en-US" smtClean="0"/>
              <a:pPr/>
              <a:t>12/14/2010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A6E1E0-EDA3-497C-AC0F-69387BD140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A6E1E0-EDA3-497C-AC0F-69387BD14002}"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A6E1E0-EDA3-497C-AC0F-69387BD14002}"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A6E1E0-EDA3-497C-AC0F-69387BD14002}"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A6E1E0-EDA3-497C-AC0F-69387BD14002}" type="slidenum">
              <a:rPr lang="en-US" smtClean="0"/>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A6E1E0-EDA3-497C-AC0F-69387BD14002}"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A6E1E0-EDA3-497C-AC0F-69387BD14002}"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A6E1E0-EDA3-497C-AC0F-69387BD14002}" type="slidenum">
              <a:rPr lang="en-US" smtClean="0"/>
              <a:pPr/>
              <a:t>23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A6E1E0-EDA3-497C-AC0F-69387BD14002}" type="slidenum">
              <a:rPr lang="en-US" smtClean="0"/>
              <a:pPr/>
              <a:t>24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A6E1E0-EDA3-497C-AC0F-69387BD14002}"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0B750E9-EDD5-4EFC-85B6-9F2E0E4230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750E9-EDD5-4EFC-85B6-9F2E0E4230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750E9-EDD5-4EFC-85B6-9F2E0E4230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750E9-EDD5-4EFC-85B6-9F2E0E4230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750E9-EDD5-4EFC-85B6-9F2E0E4230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750E9-EDD5-4EFC-85B6-9F2E0E4230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750E9-EDD5-4EFC-85B6-9F2E0E4230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750E9-EDD5-4EFC-85B6-9F2E0E4230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750E9-EDD5-4EFC-85B6-9F2E0E4230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750E9-EDD5-4EFC-85B6-9F2E0E4230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E69ADB-DF6D-4F33-88FA-796A1F162D21}" type="datetimeFigureOut">
              <a:rPr lang="en-US" smtClean="0"/>
              <a:pPr/>
              <a:t>12/14/2010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0B750E9-EDD5-4EFC-85B6-9F2E0E4230B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E69ADB-DF6D-4F33-88FA-796A1F162D21}" type="datetimeFigureOut">
              <a:rPr lang="en-US" smtClean="0"/>
              <a:pPr/>
              <a:t>12/14/2010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B750E9-EDD5-4EFC-85B6-9F2E0E4230B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Management, </a:t>
            </a:r>
            <a:br>
              <a:rPr lang="en-US" dirty="0" smtClean="0"/>
            </a:br>
            <a:r>
              <a:rPr lang="en-US" dirty="0" smtClean="0"/>
              <a:t>Part 1:</a:t>
            </a:r>
            <a:endParaRPr lang="en-US" dirty="0"/>
          </a:p>
        </p:txBody>
      </p:sp>
      <p:sp>
        <p:nvSpPr>
          <p:cNvPr id="3" name="Subtitle 2"/>
          <p:cNvSpPr>
            <a:spLocks noGrp="1"/>
          </p:cNvSpPr>
          <p:nvPr>
            <p:ph type="subTitle" idx="1"/>
          </p:nvPr>
        </p:nvSpPr>
        <p:spPr>
          <a:xfrm>
            <a:off x="533400" y="3228536"/>
            <a:ext cx="7854696" cy="581464"/>
          </a:xfrm>
        </p:spPr>
        <p:txBody>
          <a:bodyPr/>
          <a:lstStyle/>
          <a:p>
            <a:r>
              <a:rPr lang="en-US" dirty="0" smtClean="0"/>
              <a:t>Developing a Basic Program Budget</a:t>
            </a:r>
          </a:p>
          <a:p>
            <a:endParaRPr lang="en-US" dirty="0" smtClean="0"/>
          </a:p>
        </p:txBody>
      </p:sp>
      <p:sp>
        <p:nvSpPr>
          <p:cNvPr id="4" name="Subtitle 2"/>
          <p:cNvSpPr txBox="1">
            <a:spLocks/>
          </p:cNvSpPr>
          <p:nvPr/>
        </p:nvSpPr>
        <p:spPr>
          <a:xfrm>
            <a:off x="1524000" y="4343400"/>
            <a:ext cx="7406640" cy="1219200"/>
          </a:xfrm>
          <a:prstGeom prst="rect">
            <a:avLst/>
          </a:prstGeom>
        </p:spPr>
        <p:txBody>
          <a:bodyPr tIns="0">
            <a:normAutofit/>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600" dirty="0" err="1" smtClean="0"/>
              <a:t>Harkmore</a:t>
            </a:r>
            <a:r>
              <a:rPr lang="en-US" sz="2600" dirty="0" smtClean="0"/>
              <a:t> Lee, CALCASA</a:t>
            </a:r>
            <a:endParaRPr kumimoji="0" lang="en-US" sz="26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Steps to Developing</a:t>
            </a:r>
            <a:r>
              <a:rPr lang="en-US" sz="4000" baseline="0" dirty="0" smtClean="0"/>
              <a:t> a Program Budget:</a:t>
            </a:r>
            <a:endParaRPr lang="en-US" sz="4000"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arenR"/>
            </a:pPr>
            <a:r>
              <a:rPr lang="en-US" dirty="0" smtClean="0"/>
              <a:t>Determine timeline to complete the program budget.</a:t>
            </a:r>
          </a:p>
          <a:p>
            <a:pPr marL="514350" indent="-514350">
              <a:buFont typeface="+mj-lt"/>
              <a:buAutoNum type="arabicParenR"/>
            </a:pPr>
            <a:r>
              <a:rPr lang="en-US" dirty="0" smtClean="0"/>
              <a:t>Identify program’s key objectives or target goals.</a:t>
            </a:r>
          </a:p>
          <a:p>
            <a:pPr marL="514350" indent="-514350">
              <a:buFont typeface="+mj-lt"/>
              <a:buAutoNum type="arabicParenR"/>
            </a:pPr>
            <a:r>
              <a:rPr lang="en-US" dirty="0" smtClean="0"/>
              <a:t>Determine the program’s outcomes and the strategies/tasks needed to achieve the outcomes</a:t>
            </a:r>
          </a:p>
          <a:p>
            <a:pPr marL="514350" indent="-514350">
              <a:buFont typeface="+mj-lt"/>
              <a:buAutoNum type="arabicParenR"/>
            </a:pPr>
            <a:r>
              <a:rPr lang="en-US" dirty="0" smtClean="0"/>
              <a:t>Identify the budget format your agency utilizes for its fiscal year.</a:t>
            </a:r>
          </a:p>
          <a:p>
            <a:pPr marL="514350" indent="-514350">
              <a:buFont typeface="+mj-lt"/>
              <a:buAutoNum type="arabicParenR"/>
            </a:pPr>
            <a:r>
              <a:rPr lang="en-US" dirty="0" smtClean="0"/>
              <a:t>Identify the expenses associated with these tasks and estimate the values over the course of the fiscal year.</a:t>
            </a:r>
          </a:p>
          <a:p>
            <a:pPr marL="514350" indent="-514350">
              <a:buFont typeface="+mj-lt"/>
              <a:buAutoNum type="arabicParenR"/>
            </a:pPr>
            <a:r>
              <a:rPr lang="en-US" dirty="0" smtClean="0"/>
              <a:t>Identify potential funds to cover these program costs and estimate the amounts available.</a:t>
            </a:r>
          </a:p>
          <a:p>
            <a:pPr marL="514350" indent="-514350">
              <a:buFont typeface="+mj-lt"/>
              <a:buAutoNum type="arabicParenR"/>
            </a:pPr>
            <a:r>
              <a:rPr lang="en-US" dirty="0" smtClean="0"/>
              <a:t>Seek preliminary approval by Executive Director and await final decision by Board of Directors.</a:t>
            </a:r>
          </a:p>
          <a:p>
            <a:pPr marL="514350" indent="-514350">
              <a:buFont typeface="+mj-lt"/>
              <a:buAutoNum type="arabicParenR"/>
            </a:pPr>
            <a:r>
              <a:rPr lang="en-US" dirty="0" smtClean="0"/>
              <a:t>YEA!</a:t>
            </a:r>
            <a:r>
              <a:rPr lang="en-US" baseline="0" dirty="0" smtClean="0"/>
              <a:t> </a:t>
            </a:r>
            <a:r>
              <a:rPr lang="en-US" dirty="0" smtClean="0"/>
              <a:t>Board approves. Be ready to execute and monitor program budget.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People you will work closely with during the budget development process: </a:t>
            </a:r>
            <a:endParaRPr lang="en-US" sz="3600" dirty="0"/>
          </a:p>
        </p:txBody>
      </p:sp>
      <p:sp>
        <p:nvSpPr>
          <p:cNvPr id="3" name="Content Placeholder 2"/>
          <p:cNvSpPr>
            <a:spLocks noGrp="1"/>
          </p:cNvSpPr>
          <p:nvPr>
            <p:ph idx="1"/>
          </p:nvPr>
        </p:nvSpPr>
        <p:spPr/>
        <p:txBody>
          <a:bodyPr/>
          <a:lstStyle/>
          <a:p>
            <a:r>
              <a:rPr lang="en-US" dirty="0" smtClean="0"/>
              <a:t>Executive Director</a:t>
            </a:r>
          </a:p>
          <a:p>
            <a:r>
              <a:rPr lang="en-US" dirty="0" smtClean="0"/>
              <a:t>Finance Director or Manager</a:t>
            </a:r>
          </a:p>
          <a:p>
            <a:r>
              <a:rPr lang="en-US" dirty="0" smtClean="0"/>
              <a:t>Other program managers or directors</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Helpful tips during budgeting process:</a:t>
            </a:r>
            <a:endParaRPr lang="en-US" sz="4000" dirty="0"/>
          </a:p>
        </p:txBody>
      </p:sp>
      <p:sp>
        <p:nvSpPr>
          <p:cNvPr id="3" name="Content Placeholder 2"/>
          <p:cNvSpPr>
            <a:spLocks noGrp="1"/>
          </p:cNvSpPr>
          <p:nvPr>
            <p:ph idx="1"/>
          </p:nvPr>
        </p:nvSpPr>
        <p:spPr/>
        <p:txBody>
          <a:bodyPr/>
          <a:lstStyle/>
          <a:p>
            <a:r>
              <a:rPr lang="en-US" dirty="0" smtClean="0"/>
              <a:t>Have a very clear, </a:t>
            </a:r>
            <a:r>
              <a:rPr lang="en-US" u="sng" dirty="0" smtClean="0"/>
              <a:t>written</a:t>
            </a:r>
            <a:r>
              <a:rPr lang="en-US" dirty="0" smtClean="0"/>
              <a:t> vision of what your program will look like and what it will accomplish.</a:t>
            </a:r>
          </a:p>
          <a:p>
            <a:r>
              <a:rPr lang="en-US" dirty="0" smtClean="0"/>
              <a:t>Familiar with key financial terms</a:t>
            </a:r>
          </a:p>
          <a:p>
            <a:r>
              <a:rPr lang="en-US" dirty="0" smtClean="0"/>
              <a:t>Know Microsoft Excel</a:t>
            </a:r>
          </a:p>
          <a:p>
            <a:r>
              <a:rPr lang="en-US" dirty="0" smtClean="0"/>
              <a:t>Do not be intimidated. Utilize the opportunity to be a good steward of money and help advocate and empower survivors and your program staff.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Step 1: Determine timeline to complete the program budget.</a:t>
            </a:r>
            <a:endParaRPr lang="en-US" sz="3600" dirty="0"/>
          </a:p>
        </p:txBody>
      </p:sp>
      <p:sp>
        <p:nvSpPr>
          <p:cNvPr id="3" name="Content Placeholder 2"/>
          <p:cNvSpPr>
            <a:spLocks noGrp="1"/>
          </p:cNvSpPr>
          <p:nvPr>
            <p:ph idx="1"/>
          </p:nvPr>
        </p:nvSpPr>
        <p:spPr/>
        <p:txBody>
          <a:bodyPr/>
          <a:lstStyle/>
          <a:p>
            <a:r>
              <a:rPr lang="en-US" dirty="0" smtClean="0"/>
              <a:t>Executive Director, Finance Director and the Board of Directors will determine when the Agency budget must be approved for the next fiscal year.</a:t>
            </a:r>
          </a:p>
          <a:p>
            <a:r>
              <a:rPr lang="en-US" dirty="0" smtClean="0"/>
              <a:t>Then calendar backwards 4 – 6 months and schedule key meetings and deadlines.</a:t>
            </a:r>
          </a:p>
          <a:p>
            <a:r>
              <a:rPr lang="en-US" dirty="0" smtClean="0"/>
              <a:t>Program</a:t>
            </a:r>
            <a:r>
              <a:rPr lang="en-US" baseline="0" dirty="0" smtClean="0"/>
              <a:t> budgets will feed</a:t>
            </a: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304800" y="762000"/>
            <a:ext cx="2057400" cy="2400657"/>
          </a:xfrm>
          <a:prstGeom prst="rect">
            <a:avLst/>
          </a:prstGeom>
          <a:noFill/>
          <a:ln w="9525">
            <a:solidFill>
              <a:schemeClr val="tx1"/>
            </a:solidFill>
            <a:miter lim="800000"/>
            <a:headEnd/>
            <a:tailEnd/>
          </a:ln>
        </p:spPr>
        <p:txBody>
          <a:bodyPr>
            <a:spAutoFit/>
          </a:bodyPr>
          <a:lstStyle/>
          <a:p>
            <a:pPr>
              <a:spcBef>
                <a:spcPct val="50000"/>
              </a:spcBef>
            </a:pPr>
            <a:r>
              <a:rPr lang="en-US" sz="1800" u="none" dirty="0"/>
              <a:t>December/January</a:t>
            </a:r>
          </a:p>
          <a:p>
            <a:pPr>
              <a:spcBef>
                <a:spcPct val="50000"/>
              </a:spcBef>
              <a:buFontTx/>
              <a:buChar char="•"/>
            </a:pPr>
            <a:r>
              <a:rPr lang="en-US" sz="1200" u="none" dirty="0"/>
              <a:t>Begin </a:t>
            </a:r>
            <a:r>
              <a:rPr lang="en-US" sz="1200" u="none" dirty="0" smtClean="0"/>
              <a:t>discussions </a:t>
            </a:r>
            <a:r>
              <a:rPr lang="en-US" sz="1200" dirty="0" smtClean="0"/>
              <a:t>regarding next fiscal year’s programs and identify key objectives, outcomes, and strategies.</a:t>
            </a:r>
            <a:endParaRPr lang="en-US" sz="1200" u="none" dirty="0"/>
          </a:p>
          <a:p>
            <a:pPr>
              <a:spcBef>
                <a:spcPct val="50000"/>
              </a:spcBef>
              <a:buFontTx/>
              <a:buChar char="•"/>
            </a:pPr>
            <a:r>
              <a:rPr lang="en-US" sz="1200" u="none" dirty="0" smtClean="0"/>
              <a:t>Budget </a:t>
            </a:r>
            <a:r>
              <a:rPr lang="en-US" sz="1200" u="none" dirty="0"/>
              <a:t>development schedule sent to program </a:t>
            </a:r>
            <a:r>
              <a:rPr lang="en-US" sz="1200" u="none" dirty="0" smtClean="0"/>
              <a:t>managers. General </a:t>
            </a:r>
            <a:r>
              <a:rPr lang="en-US" sz="1200" u="none" dirty="0"/>
              <a:t>budget </a:t>
            </a:r>
            <a:r>
              <a:rPr lang="en-US" sz="1200" dirty="0" smtClean="0"/>
              <a:t>guidelines </a:t>
            </a:r>
            <a:r>
              <a:rPr lang="en-US" sz="1200" u="none" dirty="0" smtClean="0"/>
              <a:t>&amp; directions are given to program staff.  Program staff begin work.</a:t>
            </a:r>
            <a:endParaRPr lang="en-US" sz="1200" u="none" dirty="0"/>
          </a:p>
        </p:txBody>
      </p:sp>
      <p:sp>
        <p:nvSpPr>
          <p:cNvPr id="16387" name="Text Box 4"/>
          <p:cNvSpPr txBox="1">
            <a:spLocks noChangeArrowheads="1"/>
          </p:cNvSpPr>
          <p:nvPr/>
        </p:nvSpPr>
        <p:spPr bwMode="auto">
          <a:xfrm>
            <a:off x="4724400" y="1277541"/>
            <a:ext cx="1752600" cy="1846659"/>
          </a:xfrm>
          <a:prstGeom prst="rect">
            <a:avLst/>
          </a:prstGeom>
          <a:noFill/>
          <a:ln w="9525">
            <a:solidFill>
              <a:schemeClr val="tx1"/>
            </a:solidFill>
            <a:miter lim="800000"/>
            <a:headEnd/>
            <a:tailEnd/>
          </a:ln>
        </p:spPr>
        <p:txBody>
          <a:bodyPr>
            <a:spAutoFit/>
          </a:bodyPr>
          <a:lstStyle/>
          <a:p>
            <a:pPr>
              <a:spcBef>
                <a:spcPct val="50000"/>
              </a:spcBef>
            </a:pPr>
            <a:r>
              <a:rPr lang="en-US" sz="1800" u="none" dirty="0"/>
              <a:t>May</a:t>
            </a:r>
          </a:p>
          <a:p>
            <a:pPr>
              <a:spcBef>
                <a:spcPct val="50000"/>
              </a:spcBef>
              <a:buFontTx/>
              <a:buChar char="•"/>
            </a:pPr>
            <a:r>
              <a:rPr lang="en-US" sz="1200" dirty="0" smtClean="0"/>
              <a:t>Staff completes final draft of budget</a:t>
            </a:r>
            <a:endParaRPr lang="en-US" sz="1200" u="none" dirty="0"/>
          </a:p>
          <a:p>
            <a:pPr>
              <a:spcBef>
                <a:spcPct val="50000"/>
              </a:spcBef>
              <a:buFontTx/>
              <a:buChar char="•"/>
            </a:pPr>
            <a:r>
              <a:rPr lang="en-US" sz="1200" dirty="0" smtClean="0"/>
              <a:t>Finance Committee reviews final version and approves it. Prepares for final Board approval. </a:t>
            </a:r>
            <a:endParaRPr lang="en-US" sz="1200" u="none" dirty="0"/>
          </a:p>
        </p:txBody>
      </p:sp>
      <p:sp>
        <p:nvSpPr>
          <p:cNvPr id="16388" name="Text Box 5"/>
          <p:cNvSpPr txBox="1">
            <a:spLocks noChangeArrowheads="1"/>
          </p:cNvSpPr>
          <p:nvPr/>
        </p:nvSpPr>
        <p:spPr bwMode="auto">
          <a:xfrm>
            <a:off x="2743200" y="1828800"/>
            <a:ext cx="1524000" cy="1292662"/>
          </a:xfrm>
          <a:prstGeom prst="rect">
            <a:avLst/>
          </a:prstGeom>
          <a:noFill/>
          <a:ln w="9525">
            <a:solidFill>
              <a:schemeClr val="tx1"/>
            </a:solidFill>
            <a:miter lim="800000"/>
            <a:headEnd/>
            <a:tailEnd/>
          </a:ln>
        </p:spPr>
        <p:txBody>
          <a:bodyPr>
            <a:spAutoFit/>
          </a:bodyPr>
          <a:lstStyle/>
          <a:p>
            <a:pPr>
              <a:spcBef>
                <a:spcPct val="50000"/>
              </a:spcBef>
            </a:pPr>
            <a:r>
              <a:rPr lang="en-US" sz="1800" u="none" dirty="0"/>
              <a:t>March</a:t>
            </a:r>
          </a:p>
          <a:p>
            <a:pPr>
              <a:spcBef>
                <a:spcPct val="50000"/>
              </a:spcBef>
              <a:buFontTx/>
              <a:buChar char="•"/>
            </a:pPr>
            <a:r>
              <a:rPr lang="en-US" sz="1200" dirty="0" smtClean="0"/>
              <a:t>First draft of agency budget is completed.</a:t>
            </a:r>
          </a:p>
          <a:p>
            <a:pPr>
              <a:spcBef>
                <a:spcPct val="50000"/>
              </a:spcBef>
              <a:buFontTx/>
              <a:buChar char="•"/>
            </a:pPr>
            <a:endParaRPr lang="en-US" sz="1200" u="none" dirty="0"/>
          </a:p>
        </p:txBody>
      </p:sp>
      <p:sp>
        <p:nvSpPr>
          <p:cNvPr id="16389" name="Text Box 6"/>
          <p:cNvSpPr txBox="1">
            <a:spLocks noChangeArrowheads="1"/>
          </p:cNvSpPr>
          <p:nvPr/>
        </p:nvSpPr>
        <p:spPr bwMode="auto">
          <a:xfrm>
            <a:off x="1143000" y="3810000"/>
            <a:ext cx="1752600" cy="2308324"/>
          </a:xfrm>
          <a:prstGeom prst="rect">
            <a:avLst/>
          </a:prstGeom>
          <a:noFill/>
          <a:ln w="9525">
            <a:solidFill>
              <a:schemeClr val="tx1"/>
            </a:solidFill>
            <a:miter lim="800000"/>
            <a:headEnd/>
            <a:tailEnd/>
          </a:ln>
        </p:spPr>
        <p:txBody>
          <a:bodyPr>
            <a:spAutoFit/>
          </a:bodyPr>
          <a:lstStyle/>
          <a:p>
            <a:pPr>
              <a:spcBef>
                <a:spcPct val="50000"/>
              </a:spcBef>
            </a:pPr>
            <a:r>
              <a:rPr lang="en-US" sz="1800" u="none" dirty="0"/>
              <a:t>February</a:t>
            </a:r>
          </a:p>
          <a:p>
            <a:pPr>
              <a:spcBef>
                <a:spcPct val="50000"/>
              </a:spcBef>
              <a:buFontTx/>
              <a:buChar char="•"/>
            </a:pPr>
            <a:r>
              <a:rPr lang="en-US" sz="1200" dirty="0" smtClean="0"/>
              <a:t>Program Managers continue to work on their individual program budgets.</a:t>
            </a:r>
            <a:endParaRPr lang="en-US" sz="1200" u="none" dirty="0"/>
          </a:p>
          <a:p>
            <a:pPr>
              <a:spcBef>
                <a:spcPct val="50000"/>
              </a:spcBef>
              <a:buFontTx/>
              <a:buChar char="•"/>
            </a:pPr>
            <a:r>
              <a:rPr lang="en-US" sz="1200" u="none" dirty="0"/>
              <a:t>Meet with </a:t>
            </a:r>
            <a:r>
              <a:rPr lang="en-US" sz="1200" dirty="0" smtClean="0"/>
              <a:t>Finance staff to estimate revenues and expenses.</a:t>
            </a:r>
          </a:p>
          <a:p>
            <a:pPr>
              <a:spcBef>
                <a:spcPct val="50000"/>
              </a:spcBef>
              <a:buFontTx/>
              <a:buChar char="•"/>
            </a:pPr>
            <a:r>
              <a:rPr lang="en-US" sz="1200" dirty="0" smtClean="0"/>
              <a:t>First draft of program budgets are done.</a:t>
            </a:r>
            <a:endParaRPr lang="en-US" sz="1200" u="none" dirty="0"/>
          </a:p>
        </p:txBody>
      </p:sp>
      <p:sp>
        <p:nvSpPr>
          <p:cNvPr id="16390" name="Text Box 7"/>
          <p:cNvSpPr txBox="1">
            <a:spLocks noChangeArrowheads="1"/>
          </p:cNvSpPr>
          <p:nvPr/>
        </p:nvSpPr>
        <p:spPr bwMode="auto">
          <a:xfrm>
            <a:off x="3657600" y="3886200"/>
            <a:ext cx="1676400" cy="1754326"/>
          </a:xfrm>
          <a:prstGeom prst="rect">
            <a:avLst/>
          </a:prstGeom>
          <a:noFill/>
          <a:ln w="9525">
            <a:solidFill>
              <a:schemeClr val="tx1"/>
            </a:solidFill>
            <a:miter lim="800000"/>
            <a:headEnd/>
            <a:tailEnd/>
          </a:ln>
        </p:spPr>
        <p:txBody>
          <a:bodyPr>
            <a:spAutoFit/>
          </a:bodyPr>
          <a:lstStyle/>
          <a:p>
            <a:pPr>
              <a:spcBef>
                <a:spcPct val="50000"/>
              </a:spcBef>
            </a:pPr>
            <a:r>
              <a:rPr lang="en-US" sz="1800" u="none" dirty="0"/>
              <a:t>April</a:t>
            </a:r>
          </a:p>
          <a:p>
            <a:pPr>
              <a:spcBef>
                <a:spcPct val="50000"/>
              </a:spcBef>
              <a:buFontTx/>
              <a:buChar char="•"/>
            </a:pPr>
            <a:r>
              <a:rPr lang="en-US" sz="1200" dirty="0" smtClean="0"/>
              <a:t>Finance Committee review first budget draft and makes preliminary recommendations and changes.  Send it back to staff. </a:t>
            </a:r>
            <a:endParaRPr lang="en-US" sz="1200" u="none" dirty="0"/>
          </a:p>
        </p:txBody>
      </p:sp>
      <p:sp>
        <p:nvSpPr>
          <p:cNvPr id="16391" name="Text Box 8"/>
          <p:cNvSpPr txBox="1">
            <a:spLocks noChangeArrowheads="1"/>
          </p:cNvSpPr>
          <p:nvPr/>
        </p:nvSpPr>
        <p:spPr bwMode="auto">
          <a:xfrm>
            <a:off x="5943600" y="3886200"/>
            <a:ext cx="1752600" cy="1200329"/>
          </a:xfrm>
          <a:prstGeom prst="rect">
            <a:avLst/>
          </a:prstGeom>
          <a:noFill/>
          <a:ln w="9525">
            <a:solidFill>
              <a:schemeClr val="tx1"/>
            </a:solidFill>
            <a:miter lim="800000"/>
            <a:headEnd/>
            <a:tailEnd/>
          </a:ln>
        </p:spPr>
        <p:txBody>
          <a:bodyPr wrap="square">
            <a:spAutoFit/>
          </a:bodyPr>
          <a:lstStyle/>
          <a:p>
            <a:pPr>
              <a:spcBef>
                <a:spcPct val="50000"/>
              </a:spcBef>
            </a:pPr>
            <a:r>
              <a:rPr lang="en-US" sz="1800" u="none" dirty="0"/>
              <a:t>June</a:t>
            </a:r>
          </a:p>
          <a:p>
            <a:pPr>
              <a:spcBef>
                <a:spcPct val="50000"/>
              </a:spcBef>
              <a:buFontTx/>
              <a:buChar char="•"/>
            </a:pPr>
            <a:r>
              <a:rPr lang="en-US" sz="1200" u="none" dirty="0" smtClean="0"/>
              <a:t>Board of Directors reviews and approved final budget for upcoming fiscal year. </a:t>
            </a:r>
            <a:endParaRPr lang="en-US" sz="1200" u="none" dirty="0"/>
          </a:p>
        </p:txBody>
      </p:sp>
      <p:sp>
        <p:nvSpPr>
          <p:cNvPr id="16392" name="Text Box 9"/>
          <p:cNvSpPr txBox="1">
            <a:spLocks noChangeArrowheads="1"/>
          </p:cNvSpPr>
          <p:nvPr/>
        </p:nvSpPr>
        <p:spPr bwMode="auto">
          <a:xfrm>
            <a:off x="6934200" y="1743075"/>
            <a:ext cx="1752600" cy="1384995"/>
          </a:xfrm>
          <a:prstGeom prst="rect">
            <a:avLst/>
          </a:prstGeom>
          <a:noFill/>
          <a:ln w="9525">
            <a:solidFill>
              <a:schemeClr val="tx1"/>
            </a:solidFill>
            <a:miter lim="800000"/>
            <a:headEnd/>
            <a:tailEnd/>
          </a:ln>
        </p:spPr>
        <p:txBody>
          <a:bodyPr wrap="square">
            <a:spAutoFit/>
          </a:bodyPr>
          <a:lstStyle/>
          <a:p>
            <a:pPr>
              <a:spcBef>
                <a:spcPct val="50000"/>
              </a:spcBef>
            </a:pPr>
            <a:r>
              <a:rPr lang="en-US" sz="1800" u="none" dirty="0" smtClean="0"/>
              <a:t>July 1st</a:t>
            </a:r>
            <a:endParaRPr lang="en-US" sz="1800" u="none" dirty="0"/>
          </a:p>
          <a:p>
            <a:pPr>
              <a:spcBef>
                <a:spcPct val="50000"/>
              </a:spcBef>
              <a:buFontTx/>
              <a:buChar char="•"/>
            </a:pPr>
            <a:r>
              <a:rPr lang="en-US" sz="1200" dirty="0" smtClean="0"/>
              <a:t>Fiscal year begins.  New agency budget in place.  Programs can begin work for new fiscal year.</a:t>
            </a:r>
            <a:endParaRPr lang="en-US" sz="1200" u="none" dirty="0"/>
          </a:p>
        </p:txBody>
      </p:sp>
      <p:sp>
        <p:nvSpPr>
          <p:cNvPr id="16394" name="Text Box 11"/>
          <p:cNvSpPr txBox="1">
            <a:spLocks noChangeArrowheads="1"/>
          </p:cNvSpPr>
          <p:nvPr/>
        </p:nvSpPr>
        <p:spPr bwMode="auto">
          <a:xfrm>
            <a:off x="2590800" y="304800"/>
            <a:ext cx="4724400" cy="784830"/>
          </a:xfrm>
          <a:prstGeom prst="rect">
            <a:avLst/>
          </a:prstGeom>
          <a:noFill/>
          <a:ln w="9525">
            <a:noFill/>
            <a:miter lim="800000"/>
            <a:headEnd/>
            <a:tailEnd/>
          </a:ln>
        </p:spPr>
        <p:txBody>
          <a:bodyPr wrap="square">
            <a:spAutoFit/>
          </a:bodyPr>
          <a:lstStyle/>
          <a:p>
            <a:pPr algn="ctr">
              <a:spcBef>
                <a:spcPct val="50000"/>
              </a:spcBef>
            </a:pPr>
            <a:r>
              <a:rPr lang="en-US" b="1" dirty="0" smtClean="0"/>
              <a:t>S</a:t>
            </a:r>
            <a:r>
              <a:rPr lang="en-US" b="1" u="none" dirty="0" smtClean="0"/>
              <a:t>ample Budget </a:t>
            </a:r>
            <a:r>
              <a:rPr lang="en-US" b="1" u="none" dirty="0"/>
              <a:t>Development Timeline</a:t>
            </a:r>
          </a:p>
          <a:p>
            <a:pPr algn="ctr">
              <a:spcBef>
                <a:spcPct val="50000"/>
              </a:spcBef>
            </a:pPr>
            <a:r>
              <a:rPr lang="en-US" b="1" dirty="0" smtClean="0"/>
              <a:t>For a July 1</a:t>
            </a:r>
            <a:r>
              <a:rPr lang="en-US" b="1" baseline="30000" dirty="0" smtClean="0"/>
              <a:t>st</a:t>
            </a:r>
            <a:r>
              <a:rPr lang="en-US" b="1" dirty="0" smtClean="0"/>
              <a:t> Fiscal Year (F)</a:t>
            </a:r>
            <a:endParaRPr lang="en-US" b="1" u="none" dirty="0"/>
          </a:p>
        </p:txBody>
      </p:sp>
      <p:sp>
        <p:nvSpPr>
          <p:cNvPr id="16395" name="Line 12"/>
          <p:cNvSpPr>
            <a:spLocks noChangeShapeType="1"/>
          </p:cNvSpPr>
          <p:nvPr/>
        </p:nvSpPr>
        <p:spPr bwMode="auto">
          <a:xfrm>
            <a:off x="533400" y="3505200"/>
            <a:ext cx="8077200" cy="0"/>
          </a:xfrm>
          <a:prstGeom prst="line">
            <a:avLst/>
          </a:prstGeom>
          <a:noFill/>
          <a:ln w="25400">
            <a:solidFill>
              <a:schemeClr val="tx1"/>
            </a:solidFill>
            <a:round/>
            <a:headEnd/>
            <a:tailEnd type="triangle" w="lg" len="lg"/>
          </a:ln>
        </p:spPr>
        <p:txBody>
          <a:bodyPr/>
          <a:lstStyle/>
          <a:p>
            <a:endParaRPr lang="en-US"/>
          </a:p>
        </p:txBody>
      </p:sp>
      <p:sp>
        <p:nvSpPr>
          <p:cNvPr id="16396" name="Line 13"/>
          <p:cNvSpPr>
            <a:spLocks noChangeShapeType="1"/>
          </p:cNvSpPr>
          <p:nvPr/>
        </p:nvSpPr>
        <p:spPr bwMode="auto">
          <a:xfrm>
            <a:off x="1371600" y="3124200"/>
            <a:ext cx="0" cy="381000"/>
          </a:xfrm>
          <a:prstGeom prst="line">
            <a:avLst/>
          </a:prstGeom>
          <a:noFill/>
          <a:ln w="9525">
            <a:solidFill>
              <a:schemeClr val="tx1"/>
            </a:solidFill>
            <a:round/>
            <a:headEnd/>
            <a:tailEnd type="triangle" w="med" len="med"/>
          </a:ln>
        </p:spPr>
        <p:txBody>
          <a:bodyPr/>
          <a:lstStyle/>
          <a:p>
            <a:endParaRPr lang="en-US"/>
          </a:p>
        </p:txBody>
      </p:sp>
      <p:sp>
        <p:nvSpPr>
          <p:cNvPr id="16397" name="Line 14"/>
          <p:cNvSpPr>
            <a:spLocks noChangeShapeType="1"/>
          </p:cNvSpPr>
          <p:nvPr/>
        </p:nvSpPr>
        <p:spPr bwMode="auto">
          <a:xfrm flipV="1">
            <a:off x="1981200" y="3505200"/>
            <a:ext cx="0" cy="304800"/>
          </a:xfrm>
          <a:prstGeom prst="line">
            <a:avLst/>
          </a:prstGeom>
          <a:noFill/>
          <a:ln w="9525">
            <a:solidFill>
              <a:schemeClr val="tx1"/>
            </a:solidFill>
            <a:round/>
            <a:headEnd/>
            <a:tailEnd type="triangle" w="med" len="med"/>
          </a:ln>
        </p:spPr>
        <p:txBody>
          <a:bodyPr/>
          <a:lstStyle/>
          <a:p>
            <a:endParaRPr lang="en-US"/>
          </a:p>
        </p:txBody>
      </p:sp>
      <p:sp>
        <p:nvSpPr>
          <p:cNvPr id="16398" name="Line 15"/>
          <p:cNvSpPr>
            <a:spLocks noChangeShapeType="1"/>
          </p:cNvSpPr>
          <p:nvPr/>
        </p:nvSpPr>
        <p:spPr bwMode="auto">
          <a:xfrm>
            <a:off x="3429000" y="3124200"/>
            <a:ext cx="0" cy="381000"/>
          </a:xfrm>
          <a:prstGeom prst="line">
            <a:avLst/>
          </a:prstGeom>
          <a:noFill/>
          <a:ln w="9525">
            <a:solidFill>
              <a:schemeClr val="tx1"/>
            </a:solidFill>
            <a:round/>
            <a:headEnd/>
            <a:tailEnd type="triangle" w="med" len="med"/>
          </a:ln>
        </p:spPr>
        <p:txBody>
          <a:bodyPr/>
          <a:lstStyle/>
          <a:p>
            <a:endParaRPr lang="en-US"/>
          </a:p>
        </p:txBody>
      </p:sp>
      <p:sp>
        <p:nvSpPr>
          <p:cNvPr id="16399" name="Line 16"/>
          <p:cNvSpPr>
            <a:spLocks noChangeShapeType="1"/>
          </p:cNvSpPr>
          <p:nvPr/>
        </p:nvSpPr>
        <p:spPr bwMode="auto">
          <a:xfrm flipV="1">
            <a:off x="4419600" y="3505200"/>
            <a:ext cx="0" cy="381000"/>
          </a:xfrm>
          <a:prstGeom prst="line">
            <a:avLst/>
          </a:prstGeom>
          <a:noFill/>
          <a:ln w="9525">
            <a:solidFill>
              <a:schemeClr val="tx1"/>
            </a:solidFill>
            <a:round/>
            <a:headEnd/>
            <a:tailEnd type="triangle" w="med" len="med"/>
          </a:ln>
        </p:spPr>
        <p:txBody>
          <a:bodyPr/>
          <a:lstStyle/>
          <a:p>
            <a:endParaRPr lang="en-US"/>
          </a:p>
        </p:txBody>
      </p:sp>
      <p:sp>
        <p:nvSpPr>
          <p:cNvPr id="16400" name="Line 17"/>
          <p:cNvSpPr>
            <a:spLocks noChangeShapeType="1"/>
          </p:cNvSpPr>
          <p:nvPr/>
        </p:nvSpPr>
        <p:spPr bwMode="auto">
          <a:xfrm>
            <a:off x="5638800" y="3124200"/>
            <a:ext cx="0" cy="381000"/>
          </a:xfrm>
          <a:prstGeom prst="line">
            <a:avLst/>
          </a:prstGeom>
          <a:noFill/>
          <a:ln w="9525">
            <a:solidFill>
              <a:schemeClr val="tx1"/>
            </a:solidFill>
            <a:round/>
            <a:headEnd/>
            <a:tailEnd type="triangle" w="med" len="med"/>
          </a:ln>
        </p:spPr>
        <p:txBody>
          <a:bodyPr/>
          <a:lstStyle/>
          <a:p>
            <a:endParaRPr lang="en-US"/>
          </a:p>
        </p:txBody>
      </p:sp>
      <p:sp>
        <p:nvSpPr>
          <p:cNvPr id="16401" name="Line 18"/>
          <p:cNvSpPr>
            <a:spLocks noChangeShapeType="1"/>
          </p:cNvSpPr>
          <p:nvPr/>
        </p:nvSpPr>
        <p:spPr bwMode="auto">
          <a:xfrm flipV="1">
            <a:off x="6629400" y="3505200"/>
            <a:ext cx="0" cy="381000"/>
          </a:xfrm>
          <a:prstGeom prst="line">
            <a:avLst/>
          </a:prstGeom>
          <a:noFill/>
          <a:ln w="9525">
            <a:solidFill>
              <a:schemeClr val="tx1"/>
            </a:solidFill>
            <a:round/>
            <a:headEnd/>
            <a:tailEnd type="triangle" w="med" len="med"/>
          </a:ln>
        </p:spPr>
        <p:txBody>
          <a:bodyPr/>
          <a:lstStyle/>
          <a:p>
            <a:endParaRPr lang="en-US"/>
          </a:p>
        </p:txBody>
      </p:sp>
      <p:sp>
        <p:nvSpPr>
          <p:cNvPr id="16402" name="Line 19"/>
          <p:cNvSpPr>
            <a:spLocks noChangeShapeType="1"/>
          </p:cNvSpPr>
          <p:nvPr/>
        </p:nvSpPr>
        <p:spPr bwMode="auto">
          <a:xfrm>
            <a:off x="7848600" y="3124200"/>
            <a:ext cx="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Why</a:t>
            </a:r>
            <a:r>
              <a:rPr lang="en-US" sz="4000" baseline="0" dirty="0" smtClean="0"/>
              <a:t> a </a:t>
            </a:r>
            <a:r>
              <a:rPr lang="en-US" sz="4000" dirty="0" smtClean="0"/>
              <a:t>Budget</a:t>
            </a:r>
            <a:r>
              <a:rPr lang="en-US" sz="4000" baseline="0" dirty="0" smtClean="0"/>
              <a:t> </a:t>
            </a:r>
            <a:r>
              <a:rPr lang="en-US" sz="4000" dirty="0" smtClean="0"/>
              <a:t>Development Timeline or </a:t>
            </a:r>
            <a:r>
              <a:rPr lang="en-US" sz="4000" baseline="0" dirty="0" smtClean="0"/>
              <a:t>Calendar is important</a:t>
            </a:r>
            <a:endParaRPr lang="en-US" sz="4000" dirty="0"/>
          </a:p>
        </p:txBody>
      </p:sp>
      <p:sp>
        <p:nvSpPr>
          <p:cNvPr id="3" name="Content Placeholder 2"/>
          <p:cNvSpPr>
            <a:spLocks noGrp="1"/>
          </p:cNvSpPr>
          <p:nvPr>
            <p:ph idx="1"/>
          </p:nvPr>
        </p:nvSpPr>
        <p:spPr>
          <a:xfrm>
            <a:off x="731520" y="2209800"/>
            <a:ext cx="7498080" cy="4038600"/>
          </a:xfrm>
        </p:spPr>
        <p:txBody>
          <a:bodyPr>
            <a:normAutofit/>
          </a:bodyPr>
          <a:lstStyle/>
          <a:p>
            <a:pPr>
              <a:lnSpc>
                <a:spcPct val="90000"/>
              </a:lnSpc>
            </a:pPr>
            <a:r>
              <a:rPr lang="en-US" sz="2200" dirty="0" smtClean="0"/>
              <a:t>It improves planning and budget preparation by providing advance notice of when particular information is required and who is responsible for obtaining the information.</a:t>
            </a:r>
          </a:p>
          <a:p>
            <a:pPr>
              <a:lnSpc>
                <a:spcPct val="90000"/>
              </a:lnSpc>
            </a:pPr>
            <a:r>
              <a:rPr lang="en-US" sz="2200" dirty="0" smtClean="0"/>
              <a:t>It facilitates gathering opinions/data from key staff, board members, etc. by providing clear timeline on when decisions have to be made.</a:t>
            </a:r>
          </a:p>
          <a:p>
            <a:pPr>
              <a:lnSpc>
                <a:spcPct val="90000"/>
              </a:lnSpc>
            </a:pPr>
            <a:r>
              <a:rPr lang="en-US" sz="2200" dirty="0" smtClean="0"/>
              <a:t>Helps to assure that legal dates/requirements of the budget process are met.</a:t>
            </a:r>
          </a:p>
          <a:p>
            <a:pPr>
              <a:lnSpc>
                <a:spcPct val="90000"/>
              </a:lnSpc>
            </a:pPr>
            <a:r>
              <a:rPr lang="en-US" sz="2200" dirty="0" smtClean="0"/>
              <a:t>Facilitates informing staff about the process, and provides staff an opportunity to give input.</a:t>
            </a:r>
          </a:p>
          <a:p>
            <a:endParaRPr lang="en-US"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Step 2: Identify program’s key objectives or target goals.</a:t>
            </a:r>
            <a:endParaRPr lang="en-US" sz="4000" dirty="0"/>
          </a:p>
        </p:txBody>
      </p:sp>
      <p:sp>
        <p:nvSpPr>
          <p:cNvPr id="3" name="Content Placeholder 2"/>
          <p:cNvSpPr>
            <a:spLocks noGrp="1"/>
          </p:cNvSpPr>
          <p:nvPr>
            <p:ph idx="1"/>
          </p:nvPr>
        </p:nvSpPr>
        <p:spPr>
          <a:xfrm>
            <a:off x="457200" y="2362200"/>
            <a:ext cx="8229600" cy="3962400"/>
          </a:xfrm>
        </p:spPr>
        <p:txBody>
          <a:bodyPr/>
          <a:lstStyle/>
          <a:p>
            <a:r>
              <a:rPr lang="en-US" dirty="0" smtClean="0"/>
              <a:t>Now that you have developed your timeline, begin to identify key objectives of your new program.</a:t>
            </a:r>
          </a:p>
          <a:p>
            <a:r>
              <a:rPr lang="en-US" dirty="0" smtClean="0"/>
              <a:t>Utilize Logic Model Framework sheet </a:t>
            </a:r>
          </a:p>
          <a:p>
            <a:r>
              <a:rPr lang="en-US" dirty="0" smtClean="0"/>
              <a:t>Keep it simple:  2 -3 key objectives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3600" dirty="0" smtClean="0"/>
              <a:t>Step 3: </a:t>
            </a:r>
            <a:r>
              <a:rPr kumimoji="0" lang="en-US" sz="3600" b="0" kern="1200" dirty="0" smtClean="0">
                <a:ln>
                  <a:noFill/>
                </a:ln>
                <a:solidFill>
                  <a:schemeClr val="tx2"/>
                </a:solidFill>
                <a:effectLst/>
                <a:latin typeface="+mj-lt"/>
                <a:ea typeface="+mj-ea"/>
                <a:cs typeface="+mj-cs"/>
              </a:rPr>
              <a:t>Determine the program’s outcomes and the strategies/tasks needed to achieve the outcomes</a:t>
            </a:r>
          </a:p>
        </p:txBody>
      </p:sp>
      <p:sp>
        <p:nvSpPr>
          <p:cNvPr id="3" name="Content Placeholder 2"/>
          <p:cNvSpPr>
            <a:spLocks noGrp="1"/>
          </p:cNvSpPr>
          <p:nvPr>
            <p:ph idx="1"/>
          </p:nvPr>
        </p:nvSpPr>
        <p:spPr>
          <a:xfrm>
            <a:off x="457200" y="2514600"/>
            <a:ext cx="8229600" cy="3810000"/>
          </a:xfrm>
        </p:spPr>
        <p:txBody>
          <a:bodyPr>
            <a:normAutofit fontScale="92500" lnSpcReduction="20000"/>
          </a:bodyPr>
          <a:lstStyle/>
          <a:p>
            <a:r>
              <a:rPr lang="en-US" dirty="0" smtClean="0"/>
              <a:t>Utilizing Logic Model Framework, identify the key outcomes wish to achieve for each objective.</a:t>
            </a:r>
          </a:p>
          <a:p>
            <a:r>
              <a:rPr lang="en-US" dirty="0" smtClean="0"/>
              <a:t>Outcomes must be measurable.  Be specific and quantify (e.g. the Hotline Program will provide support to 10 survivors each month)</a:t>
            </a:r>
          </a:p>
          <a:p>
            <a:r>
              <a:rPr lang="en-US" dirty="0" smtClean="0"/>
              <a:t>Keep it simple:  2 -4 key measurable outcomes for each objective or target. Be realistic.</a:t>
            </a:r>
          </a:p>
          <a:p>
            <a:r>
              <a:rPr lang="en-US" dirty="0" smtClean="0"/>
              <a:t>Specifically identify the strategies and tasks need to achieve outcomes (e.g. Program staff will conduct outreach meetings with four different first responders in the area and provide information about the Hotline Program).</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Autofit/>
          </a:bodyPr>
          <a:lstStyle/>
          <a:p>
            <a:r>
              <a:rPr lang="en-US" sz="3200" dirty="0" smtClean="0"/>
              <a:t>Step 4: Identify the budget format and approach your agency utilized during the fiscal year. </a:t>
            </a:r>
            <a:endParaRPr kumimoji="0" lang="en-US" sz="3200" b="0" kern="1200" dirty="0" smtClean="0">
              <a:ln>
                <a:noFill/>
              </a:ln>
              <a:solidFill>
                <a:schemeClr val="tx2"/>
              </a:solidFill>
              <a:effectLst/>
              <a:latin typeface="+mj-lt"/>
              <a:ea typeface="+mj-ea"/>
              <a:cs typeface="+mj-cs"/>
            </a:endParaRPr>
          </a:p>
        </p:txBody>
      </p:sp>
      <p:sp>
        <p:nvSpPr>
          <p:cNvPr id="3" name="Content Placeholder 2"/>
          <p:cNvSpPr>
            <a:spLocks noGrp="1"/>
          </p:cNvSpPr>
          <p:nvPr>
            <p:ph idx="1"/>
          </p:nvPr>
        </p:nvSpPr>
        <p:spPr>
          <a:xfrm>
            <a:off x="457200" y="2514600"/>
            <a:ext cx="8229600" cy="3810000"/>
          </a:xfrm>
        </p:spPr>
        <p:txBody>
          <a:bodyPr>
            <a:normAutofit/>
          </a:bodyPr>
          <a:lstStyle/>
          <a:p>
            <a:pPr>
              <a:buNone/>
            </a:pPr>
            <a:r>
              <a:rPr lang="en-US" dirty="0" smtClean="0"/>
              <a:t>Two common ones: </a:t>
            </a:r>
          </a:p>
          <a:p>
            <a:pPr marL="514350" indent="-514350">
              <a:buNone/>
            </a:pPr>
            <a:r>
              <a:rPr lang="en-US" u="sng" dirty="0" smtClean="0"/>
              <a:t>1)  Line Item</a:t>
            </a:r>
          </a:p>
          <a:p>
            <a:pPr marL="514350" indent="-514350">
              <a:buNone/>
            </a:pPr>
            <a:r>
              <a:rPr lang="en-US" dirty="0" smtClean="0"/>
              <a:t>	</a:t>
            </a:r>
            <a:r>
              <a:rPr lang="en-US" sz="2200" dirty="0" smtClean="0"/>
              <a:t>This is a more traditional method of developing a budget </a:t>
            </a:r>
            <a:r>
              <a:rPr lang="en-US" sz="2200" u="sng" dirty="0" smtClean="0"/>
              <a:t>using the previous year's budget </a:t>
            </a:r>
            <a:r>
              <a:rPr lang="en-US" sz="2200" dirty="0" smtClean="0"/>
              <a:t>as a base and will then require a justification for any increase that is requested for the ensuing year. </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r>
              <a:rPr lang="en-US" sz="3200" dirty="0" smtClean="0"/>
              <a:t>Step 4: Identify the budget format and approach your agency utilized during the fiscal year. </a:t>
            </a:r>
            <a:endParaRPr kumimoji="0" lang="en-US" sz="3200" b="0" kern="1200" dirty="0" smtClean="0">
              <a:ln>
                <a:noFill/>
              </a:ln>
              <a:solidFill>
                <a:schemeClr val="tx2"/>
              </a:solidFill>
              <a:effectLst/>
              <a:latin typeface="+mj-lt"/>
              <a:ea typeface="+mj-ea"/>
              <a:cs typeface="+mj-cs"/>
            </a:endParaRPr>
          </a:p>
        </p:txBody>
      </p:sp>
      <p:sp>
        <p:nvSpPr>
          <p:cNvPr id="3" name="Content Placeholder 2"/>
          <p:cNvSpPr>
            <a:spLocks noGrp="1"/>
          </p:cNvSpPr>
          <p:nvPr>
            <p:ph idx="1"/>
          </p:nvPr>
        </p:nvSpPr>
        <p:spPr>
          <a:xfrm>
            <a:off x="457200" y="1676400"/>
            <a:ext cx="8229600" cy="4800600"/>
          </a:xfrm>
        </p:spPr>
        <p:txBody>
          <a:bodyPr>
            <a:normAutofit fontScale="62500" lnSpcReduction="20000"/>
          </a:bodyPr>
          <a:lstStyle/>
          <a:p>
            <a:pPr marL="514350" indent="-514350">
              <a:buNone/>
            </a:pPr>
            <a:r>
              <a:rPr lang="en-US" sz="3400" u="sng" dirty="0" smtClean="0"/>
              <a:t>2) 	Zero-based</a:t>
            </a:r>
          </a:p>
          <a:p>
            <a:pPr marL="514350" indent="-514350">
              <a:buNone/>
            </a:pPr>
            <a:r>
              <a:rPr lang="en-US" sz="3400" dirty="0" smtClean="0"/>
              <a:t>	The zero based budget is a procedure and system based on a justification for all expenditures of an organization at the time the budget is formulated as it allows management to, in effect, start over and not be influenced by previous budgets. </a:t>
            </a:r>
          </a:p>
          <a:p>
            <a:pPr marL="514350" indent="-514350">
              <a:buNone/>
            </a:pPr>
            <a:endParaRPr lang="en-US" dirty="0" smtClean="0"/>
          </a:p>
          <a:p>
            <a:r>
              <a:rPr lang="en-US" sz="3200" dirty="0" smtClean="0"/>
              <a:t>Example: If you have </a:t>
            </a:r>
            <a:r>
              <a:rPr lang="en-US" sz="3200" dirty="0" smtClean="0"/>
              <a:t>$300 </a:t>
            </a:r>
            <a:r>
              <a:rPr lang="en-US" sz="3200" dirty="0" smtClean="0"/>
              <a:t>to budget, you might budget </a:t>
            </a:r>
            <a:r>
              <a:rPr lang="en-US" sz="3200" dirty="0" smtClean="0"/>
              <a:t>$150 </a:t>
            </a:r>
            <a:r>
              <a:rPr lang="en-US" sz="3200" dirty="0" smtClean="0"/>
              <a:t>to food, </a:t>
            </a:r>
            <a:r>
              <a:rPr lang="en-US" sz="3200" dirty="0" smtClean="0"/>
              <a:t>$100</a:t>
            </a:r>
            <a:r>
              <a:rPr lang="en-US" sz="3200" dirty="0" smtClean="0"/>
              <a:t> </a:t>
            </a:r>
            <a:r>
              <a:rPr lang="en-US" sz="3200" dirty="0" smtClean="0"/>
              <a:t>to clothing, </a:t>
            </a:r>
            <a:r>
              <a:rPr lang="en-US" sz="3200" dirty="0" smtClean="0"/>
              <a:t>$35 </a:t>
            </a:r>
            <a:r>
              <a:rPr lang="en-US" sz="3200" dirty="0" smtClean="0"/>
              <a:t>to toiletries, and </a:t>
            </a:r>
            <a:r>
              <a:rPr lang="en-US" sz="3200" dirty="0" smtClean="0"/>
              <a:t>$1</a:t>
            </a:r>
            <a:r>
              <a:rPr lang="en-US" sz="3200" dirty="0" smtClean="0"/>
              <a:t>5</a:t>
            </a:r>
            <a:r>
              <a:rPr lang="en-US" sz="3200" dirty="0" smtClean="0"/>
              <a:t> </a:t>
            </a:r>
            <a:r>
              <a:rPr lang="en-US" sz="3200" dirty="0" smtClean="0"/>
              <a:t>to entertainment. You now have zero dollars left to later spend. If you decide you want </a:t>
            </a:r>
            <a:r>
              <a:rPr lang="en-US" sz="3200" dirty="0" smtClean="0"/>
              <a:t>$25 </a:t>
            </a:r>
            <a:r>
              <a:rPr lang="en-US" sz="3200" dirty="0" smtClean="0"/>
              <a:t>for entertainment, then you had better pull </a:t>
            </a:r>
            <a:r>
              <a:rPr lang="en-US" sz="3200" dirty="0" smtClean="0"/>
              <a:t>$10 </a:t>
            </a:r>
            <a:r>
              <a:rPr lang="en-US" sz="3200" dirty="0" smtClean="0"/>
              <a:t>from one of those other categories.</a:t>
            </a:r>
          </a:p>
          <a:p>
            <a:endParaRPr lang="en-US" sz="3200" dirty="0" smtClean="0"/>
          </a:p>
          <a:p>
            <a:r>
              <a:rPr lang="en-US" sz="3200" dirty="0" smtClean="0"/>
              <a:t>It provides an effective means of tracking the effectiveness and impact of a particular expenditure and allows for adjustment based on the analysis.</a:t>
            </a:r>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a:t>
            </a:r>
            <a:r>
              <a:rPr lang="en-US" baseline="0" dirty="0" smtClean="0"/>
              <a:t> Objectives</a:t>
            </a:r>
            <a:endParaRPr lang="en-US" dirty="0"/>
          </a:p>
        </p:txBody>
      </p:sp>
      <p:sp>
        <p:nvSpPr>
          <p:cNvPr id="3" name="Content Placeholder 2"/>
          <p:cNvSpPr>
            <a:spLocks noGrp="1"/>
          </p:cNvSpPr>
          <p:nvPr>
            <p:ph idx="1"/>
          </p:nvPr>
        </p:nvSpPr>
        <p:spPr/>
        <p:txBody>
          <a:bodyPr/>
          <a:lstStyle/>
          <a:p>
            <a:pPr marL="514350" indent="-514350">
              <a:buFont typeface="+mj-lt"/>
              <a:buAutoNum type="arabicParenR"/>
            </a:pPr>
            <a:r>
              <a:rPr lang="en-US" dirty="0" smtClean="0"/>
              <a:t>Understand the role of managers as good stewards of money (“Big Picture”)</a:t>
            </a:r>
          </a:p>
          <a:p>
            <a:pPr marL="514350" indent="-514350">
              <a:buFont typeface="+mj-lt"/>
              <a:buAutoNum type="arabicParenR"/>
            </a:pPr>
            <a:r>
              <a:rPr lang="en-US" dirty="0" smtClean="0"/>
              <a:t>Understand the reasons why we budget</a:t>
            </a:r>
          </a:p>
          <a:p>
            <a:pPr marL="514350" indent="-514350">
              <a:buFont typeface="+mj-lt"/>
              <a:buAutoNum type="arabicParenR"/>
            </a:pPr>
            <a:r>
              <a:rPr lang="en-US" dirty="0" smtClean="0"/>
              <a:t>Learn a process of developing a program budget</a:t>
            </a:r>
          </a:p>
          <a:p>
            <a:pPr marL="514350" indent="-514350">
              <a:buFont typeface="+mj-lt"/>
              <a:buAutoNum type="arabicParenR"/>
            </a:pPr>
            <a:r>
              <a:rPr lang="en-US" dirty="0" smtClean="0"/>
              <a:t>Practice formulating a budget (tied in with your homework from yesterday)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3200" dirty="0" smtClean="0"/>
              <a:t>Step 5: </a:t>
            </a:r>
            <a:r>
              <a:rPr kumimoji="0" lang="en-US" sz="3200" b="0" kern="1200" dirty="0" smtClean="0">
                <a:ln>
                  <a:noFill/>
                </a:ln>
                <a:solidFill>
                  <a:schemeClr val="tx2"/>
                </a:solidFill>
                <a:effectLst/>
                <a:latin typeface="+mj-lt"/>
                <a:ea typeface="+mj-ea"/>
                <a:cs typeface="+mj-cs"/>
              </a:rPr>
              <a:t>Identify the expenses associated with these tasks and estimate the values over the course of the fiscal year.</a:t>
            </a:r>
          </a:p>
        </p:txBody>
      </p:sp>
      <p:sp>
        <p:nvSpPr>
          <p:cNvPr id="3" name="Content Placeholder 2"/>
          <p:cNvSpPr>
            <a:spLocks noGrp="1"/>
          </p:cNvSpPr>
          <p:nvPr>
            <p:ph idx="1"/>
          </p:nvPr>
        </p:nvSpPr>
        <p:spPr>
          <a:xfrm>
            <a:off x="457200" y="2514600"/>
            <a:ext cx="8229600" cy="3810000"/>
          </a:xfrm>
        </p:spPr>
        <p:txBody>
          <a:bodyPr/>
          <a:lstStyle/>
          <a:p>
            <a:r>
              <a:rPr lang="en-US" dirty="0" smtClean="0"/>
              <a:t>Determine staffing needs and other program related costs (e.g. material costs, trainings, etc. </a:t>
            </a:r>
          </a:p>
          <a:p>
            <a:r>
              <a:rPr lang="en-US" dirty="0" smtClean="0"/>
              <a:t>Utilize samples </a:t>
            </a:r>
          </a:p>
          <a:p>
            <a:r>
              <a:rPr lang="en-US" dirty="0" smtClean="0"/>
              <a:t>Direct vs. Indirect</a:t>
            </a:r>
            <a:r>
              <a:rPr lang="en-US" baseline="0" dirty="0" smtClean="0"/>
              <a:t> Costs</a:t>
            </a:r>
          </a:p>
          <a:p>
            <a:r>
              <a:rPr lang="en-US" baseline="0" dirty="0" smtClean="0"/>
              <a:t>Reasonable, Allocable, and Allowable Costs</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4"/>
          <p:cNvSpPr>
            <a:spLocks noGrp="1"/>
          </p:cNvSpPr>
          <p:nvPr>
            <p:ph type="dt" sz="quarter" idx="10"/>
          </p:nvPr>
        </p:nvSpPr>
        <p:spPr>
          <a:noFill/>
        </p:spPr>
        <p:txBody>
          <a:bodyPr/>
          <a:lstStyle/>
          <a:p>
            <a:pPr defTabSz="915001"/>
            <a:r>
              <a:rPr lang="en-US" dirty="0"/>
              <a:t>March 2006</a:t>
            </a:r>
          </a:p>
        </p:txBody>
      </p:sp>
      <p:sp>
        <p:nvSpPr>
          <p:cNvPr id="8195" name="Rectangle 2"/>
          <p:cNvSpPr>
            <a:spLocks noGrp="1" noChangeArrowheads="1"/>
          </p:cNvSpPr>
          <p:nvPr>
            <p:ph type="title"/>
          </p:nvPr>
        </p:nvSpPr>
        <p:spPr>
          <a:xfrm>
            <a:off x="457200" y="457200"/>
            <a:ext cx="8229600" cy="762000"/>
          </a:xfrm>
        </p:spPr>
        <p:txBody>
          <a:bodyPr tIns="41239">
            <a:normAutofit fontScale="90000"/>
          </a:bodyPr>
          <a:lstStyle/>
          <a:p>
            <a:r>
              <a:rPr lang="en-US" dirty="0" smtClean="0"/>
              <a:t>Determining Chargeable Costs</a:t>
            </a:r>
          </a:p>
        </p:txBody>
      </p:sp>
      <p:sp>
        <p:nvSpPr>
          <p:cNvPr id="8196" name="Rectangle 14"/>
          <p:cNvSpPr>
            <a:spLocks noGrp="1" noChangeArrowheads="1"/>
          </p:cNvSpPr>
          <p:nvPr>
            <p:ph type="body" sz="half" idx="2"/>
          </p:nvPr>
        </p:nvSpPr>
        <p:spPr>
          <a:xfrm>
            <a:off x="4640645" y="1295289"/>
            <a:ext cx="4351766" cy="5163940"/>
          </a:xfrm>
        </p:spPr>
        <p:txBody>
          <a:bodyPr lIns="82479" tIns="41239" rIns="82479" bIns="41239"/>
          <a:lstStyle/>
          <a:p>
            <a:pPr>
              <a:lnSpc>
                <a:spcPct val="80000"/>
              </a:lnSpc>
            </a:pPr>
            <a:r>
              <a:rPr lang="en-US" sz="2200" dirty="0" smtClean="0"/>
              <a:t>Ordinary and necessary</a:t>
            </a:r>
          </a:p>
          <a:p>
            <a:pPr>
              <a:lnSpc>
                <a:spcPct val="80000"/>
              </a:lnSpc>
            </a:pPr>
            <a:r>
              <a:rPr lang="en-US" sz="2200" dirty="0" smtClean="0"/>
              <a:t>Support operation</a:t>
            </a:r>
          </a:p>
          <a:p>
            <a:pPr>
              <a:lnSpc>
                <a:spcPct val="80000"/>
              </a:lnSpc>
            </a:pPr>
            <a:r>
              <a:rPr lang="en-US" sz="2200" dirty="0" smtClean="0"/>
              <a:t>Contribute to performance</a:t>
            </a:r>
          </a:p>
          <a:p>
            <a:pPr>
              <a:lnSpc>
                <a:spcPct val="80000"/>
              </a:lnSpc>
              <a:buFontTx/>
              <a:buNone/>
            </a:pPr>
            <a:endParaRPr lang="en-US" sz="2200" dirty="0" smtClean="0"/>
          </a:p>
          <a:p>
            <a:pPr>
              <a:lnSpc>
                <a:spcPct val="80000"/>
              </a:lnSpc>
              <a:buFontTx/>
              <a:buNone/>
            </a:pPr>
            <a:endParaRPr lang="en-US" sz="2200" dirty="0" smtClean="0"/>
          </a:p>
          <a:p>
            <a:pPr>
              <a:lnSpc>
                <a:spcPct val="80000"/>
              </a:lnSpc>
              <a:buFontTx/>
              <a:buNone/>
            </a:pPr>
            <a:endParaRPr lang="en-US" sz="2200" dirty="0" smtClean="0"/>
          </a:p>
          <a:p>
            <a:pPr>
              <a:lnSpc>
                <a:spcPct val="80000"/>
              </a:lnSpc>
            </a:pPr>
            <a:r>
              <a:rPr lang="en-US" sz="2200" dirty="0" smtClean="0"/>
              <a:t>Tied to certain types of costs</a:t>
            </a:r>
          </a:p>
          <a:p>
            <a:pPr>
              <a:lnSpc>
                <a:spcPct val="80000"/>
              </a:lnSpc>
            </a:pPr>
            <a:r>
              <a:rPr lang="en-US" sz="2200" dirty="0" smtClean="0"/>
              <a:t>Proportional</a:t>
            </a:r>
          </a:p>
          <a:p>
            <a:pPr>
              <a:lnSpc>
                <a:spcPct val="80000"/>
              </a:lnSpc>
              <a:buFontTx/>
              <a:buNone/>
            </a:pPr>
            <a:endParaRPr lang="en-US" sz="2200" dirty="0" smtClean="0"/>
          </a:p>
          <a:p>
            <a:pPr>
              <a:lnSpc>
                <a:spcPct val="80000"/>
              </a:lnSpc>
              <a:buFontTx/>
              <a:buNone/>
            </a:pPr>
            <a:endParaRPr lang="en-US" sz="2200" dirty="0" smtClean="0"/>
          </a:p>
          <a:p>
            <a:pPr>
              <a:lnSpc>
                <a:spcPct val="80000"/>
              </a:lnSpc>
              <a:buFontTx/>
              <a:buNone/>
            </a:pPr>
            <a:endParaRPr lang="en-US" sz="2200" dirty="0" smtClean="0"/>
          </a:p>
          <a:p>
            <a:pPr>
              <a:lnSpc>
                <a:spcPct val="80000"/>
              </a:lnSpc>
            </a:pPr>
            <a:r>
              <a:rPr lang="en-US" sz="2200" dirty="0" err="1" smtClean="0"/>
              <a:t>Allowability</a:t>
            </a:r>
            <a:r>
              <a:rPr lang="en-US" sz="2200" dirty="0" smtClean="0"/>
              <a:t> determined by </a:t>
            </a:r>
          </a:p>
          <a:p>
            <a:pPr>
              <a:lnSpc>
                <a:spcPct val="80000"/>
              </a:lnSpc>
              <a:buFontTx/>
              <a:buNone/>
            </a:pPr>
            <a:r>
              <a:rPr lang="en-US" sz="2200" dirty="0" smtClean="0"/>
              <a:t>    specific Federal and State  Guidelines &amp; grant provisions</a:t>
            </a:r>
          </a:p>
          <a:p>
            <a:pPr>
              <a:lnSpc>
                <a:spcPct val="80000"/>
              </a:lnSpc>
            </a:pPr>
            <a:endParaRPr lang="en-US" sz="2200" dirty="0" smtClean="0"/>
          </a:p>
        </p:txBody>
      </p:sp>
      <p:sp>
        <p:nvSpPr>
          <p:cNvPr id="8" name="TextBox 7"/>
          <p:cNvSpPr txBox="1"/>
          <p:nvPr/>
        </p:nvSpPr>
        <p:spPr>
          <a:xfrm>
            <a:off x="1905000" y="1447800"/>
            <a:ext cx="2362200" cy="523220"/>
          </a:xfrm>
          <a:prstGeom prst="rect">
            <a:avLst/>
          </a:prstGeom>
          <a:noFill/>
        </p:spPr>
        <p:txBody>
          <a:bodyPr wrap="square" rtlCol="0">
            <a:spAutoFit/>
          </a:bodyPr>
          <a:lstStyle/>
          <a:p>
            <a:r>
              <a:rPr lang="en-US" sz="2800" dirty="0" smtClean="0"/>
              <a:t>“Reasonable”</a:t>
            </a:r>
            <a:endParaRPr lang="en-US" sz="2800" dirty="0"/>
          </a:p>
        </p:txBody>
      </p:sp>
      <p:sp>
        <p:nvSpPr>
          <p:cNvPr id="9" name="TextBox 8"/>
          <p:cNvSpPr txBox="1"/>
          <p:nvPr/>
        </p:nvSpPr>
        <p:spPr>
          <a:xfrm>
            <a:off x="1981200" y="3286780"/>
            <a:ext cx="2133600" cy="523220"/>
          </a:xfrm>
          <a:prstGeom prst="rect">
            <a:avLst/>
          </a:prstGeom>
          <a:noFill/>
        </p:spPr>
        <p:txBody>
          <a:bodyPr wrap="square" rtlCol="0">
            <a:spAutoFit/>
          </a:bodyPr>
          <a:lstStyle/>
          <a:p>
            <a:r>
              <a:rPr lang="en-US" sz="2800" dirty="0" smtClean="0"/>
              <a:t>“Allocable”</a:t>
            </a:r>
            <a:endParaRPr lang="en-US" sz="2800" dirty="0"/>
          </a:p>
        </p:txBody>
      </p:sp>
      <p:sp>
        <p:nvSpPr>
          <p:cNvPr id="10" name="TextBox 9"/>
          <p:cNvSpPr txBox="1"/>
          <p:nvPr/>
        </p:nvSpPr>
        <p:spPr>
          <a:xfrm>
            <a:off x="1981200" y="5029200"/>
            <a:ext cx="1981200" cy="523220"/>
          </a:xfrm>
          <a:prstGeom prst="rect">
            <a:avLst/>
          </a:prstGeom>
          <a:noFill/>
        </p:spPr>
        <p:txBody>
          <a:bodyPr wrap="square" rtlCol="0">
            <a:spAutoFit/>
          </a:bodyPr>
          <a:lstStyle/>
          <a:p>
            <a:r>
              <a:rPr lang="en-US" sz="2800" dirty="0" smtClean="0"/>
              <a:t>“Allowable”</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Autofit/>
          </a:bodyPr>
          <a:lstStyle/>
          <a:p>
            <a:r>
              <a:rPr lang="en-US" sz="3200" dirty="0" smtClean="0"/>
              <a:t>Step 6: Identify potential funds to cover these program costs and estimate the amounts available.</a:t>
            </a:r>
            <a:endParaRPr kumimoji="0" lang="en-US" sz="3200" b="0" kern="1200" dirty="0" smtClean="0">
              <a:ln>
                <a:noFill/>
              </a:ln>
              <a:solidFill>
                <a:schemeClr val="tx2"/>
              </a:solidFill>
              <a:effectLst/>
              <a:latin typeface="+mj-lt"/>
              <a:ea typeface="+mj-ea"/>
              <a:cs typeface="+mj-cs"/>
            </a:endParaRPr>
          </a:p>
        </p:txBody>
      </p:sp>
      <p:sp>
        <p:nvSpPr>
          <p:cNvPr id="3" name="Content Placeholder 2"/>
          <p:cNvSpPr>
            <a:spLocks noGrp="1"/>
          </p:cNvSpPr>
          <p:nvPr>
            <p:ph idx="1"/>
          </p:nvPr>
        </p:nvSpPr>
        <p:spPr>
          <a:xfrm>
            <a:off x="457200" y="2514600"/>
            <a:ext cx="8229600" cy="3810000"/>
          </a:xfrm>
        </p:spPr>
        <p:txBody>
          <a:bodyPr/>
          <a:lstStyle/>
          <a:p>
            <a:r>
              <a:rPr lang="en-US" dirty="0" smtClean="0"/>
              <a:t>What funds are available to cover these costs (e.g. grants, in-kind donations, etc.)</a:t>
            </a:r>
          </a:p>
          <a:p>
            <a:r>
              <a:rPr lang="en-US" dirty="0" smtClean="0"/>
              <a:t>Work closely with Finance Department.  They – along with Executive Director - help determine funding for your program. </a:t>
            </a:r>
          </a:p>
          <a:p>
            <a:pPr>
              <a:buNone/>
            </a:pPr>
            <a:endParaRPr lang="en-US" dirty="0" smtClean="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3200" dirty="0" smtClean="0"/>
              <a:t>Step 7: </a:t>
            </a:r>
            <a:r>
              <a:rPr kumimoji="0" lang="en-US" sz="3200" b="0" kern="1200" dirty="0" smtClean="0">
                <a:ln>
                  <a:noFill/>
                </a:ln>
                <a:solidFill>
                  <a:schemeClr val="tx2"/>
                </a:solidFill>
                <a:effectLst/>
                <a:latin typeface="+mj-lt"/>
                <a:ea typeface="+mj-ea"/>
                <a:cs typeface="+mj-cs"/>
              </a:rPr>
              <a:t>Seek preliminary approval by Executive Director and await final decision by Board of Directors.</a:t>
            </a:r>
          </a:p>
        </p:txBody>
      </p:sp>
      <p:sp>
        <p:nvSpPr>
          <p:cNvPr id="3" name="Content Placeholder 2"/>
          <p:cNvSpPr>
            <a:spLocks noGrp="1"/>
          </p:cNvSpPr>
          <p:nvPr>
            <p:ph idx="1"/>
          </p:nvPr>
        </p:nvSpPr>
        <p:spPr>
          <a:xfrm>
            <a:off x="457200" y="2514600"/>
            <a:ext cx="8229600" cy="3810000"/>
          </a:xfrm>
        </p:spPr>
        <p:txBody>
          <a:bodyPr/>
          <a:lstStyle/>
          <a:p>
            <a:r>
              <a:rPr lang="en-US" dirty="0" smtClean="0"/>
              <a:t>Make your case to your Executive Director, so she/he can make the case to the Board of Directors.</a:t>
            </a:r>
          </a:p>
          <a:p>
            <a:r>
              <a:rPr lang="en-US" dirty="0" smtClean="0"/>
              <a:t>If you did your homework, you can make a strong case.</a:t>
            </a:r>
          </a:p>
          <a:p>
            <a:r>
              <a:rPr lang="en-US" dirty="0" smtClean="0"/>
              <a:t>Ultimately, it’s the Executive Director and Board of Directors final decision to approve the entire operating budget of the agency.</a:t>
            </a:r>
          </a:p>
          <a:p>
            <a:endParaRPr lang="en-US" dirty="0" smtClean="0"/>
          </a:p>
          <a:p>
            <a:endParaRPr lang="en-US"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Autofit/>
          </a:bodyPr>
          <a:lstStyle/>
          <a:p>
            <a:r>
              <a:rPr lang="en-US" sz="3200" dirty="0" smtClean="0"/>
              <a:t>Step 8: YEA! Board approves. Be ready to execute and monitor program budget.</a:t>
            </a:r>
            <a:br>
              <a:rPr lang="en-US" sz="3200" dirty="0" smtClean="0"/>
            </a:br>
            <a:endParaRPr kumimoji="0" lang="en-US" sz="3200" b="0" kern="1200" dirty="0" smtClean="0">
              <a:ln>
                <a:noFill/>
              </a:ln>
              <a:solidFill>
                <a:schemeClr val="tx2"/>
              </a:solidFill>
              <a:effectLst/>
              <a:latin typeface="+mj-lt"/>
              <a:ea typeface="+mj-ea"/>
              <a:cs typeface="+mj-cs"/>
            </a:endParaRPr>
          </a:p>
        </p:txBody>
      </p:sp>
      <p:sp>
        <p:nvSpPr>
          <p:cNvPr id="3" name="Content Placeholder 2"/>
          <p:cNvSpPr>
            <a:spLocks noGrp="1"/>
          </p:cNvSpPr>
          <p:nvPr>
            <p:ph idx="1"/>
          </p:nvPr>
        </p:nvSpPr>
        <p:spPr>
          <a:xfrm>
            <a:off x="457200" y="2209800"/>
            <a:ext cx="8229600" cy="4114800"/>
          </a:xfrm>
        </p:spPr>
        <p:txBody>
          <a:bodyPr/>
          <a:lstStyle/>
          <a:p>
            <a:r>
              <a:rPr lang="en-US" dirty="0" smtClean="0"/>
              <a:t>Be prepared to inform our entire program staff of program budget approval.</a:t>
            </a:r>
          </a:p>
          <a:p>
            <a:r>
              <a:rPr lang="en-US" dirty="0" smtClean="0"/>
              <a:t>Closely monitor your budget by working closely with the Finance Department.</a:t>
            </a:r>
          </a:p>
          <a:p>
            <a:r>
              <a:rPr lang="en-US" dirty="0" smtClean="0"/>
              <a:t>REMEMBER:  Your program budget is a powerful tool which empowers you to be a good steward of funds and – ultimately – to help support the survivors in your community throughout the year.</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581912"/>
          </a:xfrm>
        </p:spPr>
        <p:txBody>
          <a:bodyPr>
            <a:noAutofit/>
          </a:bodyPr>
          <a:lstStyle/>
          <a:p>
            <a:pPr algn="ctr"/>
            <a:r>
              <a:rPr lang="en-US" sz="3200" dirty="0" smtClean="0"/>
              <a:t>QUESTIONS???</a:t>
            </a:r>
            <a:br>
              <a:rPr lang="en-US" sz="3200" dirty="0" smtClean="0"/>
            </a:br>
            <a:endParaRPr kumimoji="0" lang="en-US" sz="3200" b="0" kern="1200" dirty="0" smtClean="0">
              <a:ln>
                <a:noFill/>
              </a:ln>
              <a:solidFill>
                <a:schemeClr val="tx2"/>
              </a:solidFill>
              <a:effectLst/>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22015.wmf"/>
          <p:cNvPicPr>
            <a:picLocks noChangeAspect="1" noChangeArrowheads="1"/>
          </p:cNvPicPr>
          <p:nvPr/>
        </p:nvPicPr>
        <p:blipFill>
          <a:blip r:embed="rId2" cstate="print"/>
          <a:srcRect/>
          <a:stretch>
            <a:fillRect/>
          </a:stretch>
        </p:blipFill>
        <p:spPr bwMode="auto">
          <a:xfrm>
            <a:off x="1219200" y="990600"/>
            <a:ext cx="5181600" cy="520022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0" y="0"/>
          <a:ext cx="9144000" cy="8987155"/>
        </p:xfrm>
        <a:graphic>
          <a:graphicData uri="http://schemas.openxmlformats.org/drawingml/2006/table">
            <a:tbl>
              <a:tblPr firstRow="1" bandRow="1">
                <a:tableStyleId>{5C22544A-7EE6-4342-B048-85BDC9FD1C3A}</a:tableStyleId>
              </a:tblPr>
              <a:tblGrid>
                <a:gridCol w="762000"/>
                <a:gridCol w="838200"/>
                <a:gridCol w="533400"/>
                <a:gridCol w="838200"/>
                <a:gridCol w="838200"/>
                <a:gridCol w="881270"/>
                <a:gridCol w="874643"/>
                <a:gridCol w="715617"/>
                <a:gridCol w="881270"/>
                <a:gridCol w="868017"/>
                <a:gridCol w="954157"/>
                <a:gridCol w="159026"/>
              </a:tblGrid>
              <a:tr h="48260">
                <a:tc>
                  <a:txBody>
                    <a:bodyPr/>
                    <a:lstStyle/>
                    <a:p>
                      <a:pPr algn="l" fontAlgn="b"/>
                      <a:r>
                        <a:rPr lang="en-US" sz="1000" b="0" i="0" u="none" strike="noStrike" dirty="0">
                          <a:latin typeface="Arial"/>
                        </a:rPr>
                        <a:t>    </a:t>
                      </a:r>
                    </a:p>
                  </a:txBody>
                  <a:tcPr marL="9525" marR="9525" marT="9525" marB="0" anchor="b"/>
                </a:tc>
                <a:tc>
                  <a:txBody>
                    <a:bodyPr/>
                    <a:lstStyle/>
                    <a:p>
                      <a:pPr algn="ctr" fontAlgn="b"/>
                      <a:r>
                        <a:rPr lang="en-US" sz="1000" b="1" i="0" u="none" strike="noStrike">
                          <a:latin typeface="Arial"/>
                        </a:rPr>
                        <a:t>ACTUAL</a:t>
                      </a:r>
                    </a:p>
                  </a:txBody>
                  <a:tcPr marL="9525" marR="9525" marT="9525" marB="0" anchor="b"/>
                </a:tc>
                <a:tc>
                  <a:txBody>
                    <a:bodyPr/>
                    <a:lstStyle/>
                    <a:p>
                      <a:pPr algn="ctr" fontAlgn="b"/>
                      <a:r>
                        <a:rPr lang="en-US" sz="1000" b="1" i="0" u="none" strike="noStrike">
                          <a:latin typeface="Arial"/>
                        </a:rPr>
                        <a:t>%</a:t>
                      </a:r>
                    </a:p>
                  </a:txBody>
                  <a:tcPr marL="9525" marR="9525" marT="9525" marB="0" anchor="b"/>
                </a:tc>
                <a:tc>
                  <a:txBody>
                    <a:bodyPr/>
                    <a:lstStyle/>
                    <a:p>
                      <a:pPr algn="ctr" fontAlgn="b"/>
                      <a:r>
                        <a:rPr lang="en-US" sz="1000" b="1" i="0" u="none" strike="noStrike">
                          <a:latin typeface="Arial"/>
                        </a:rPr>
                        <a:t>BUDGET</a:t>
                      </a:r>
                    </a:p>
                  </a:txBody>
                  <a:tcPr marL="9525" marR="9525" marT="9525" marB="0" anchor="b"/>
                </a:tc>
                <a:tc>
                  <a:txBody>
                    <a:bodyPr/>
                    <a:lstStyle/>
                    <a:p>
                      <a:pPr algn="ctr" fontAlgn="b"/>
                      <a:r>
                        <a:rPr lang="en-US" sz="1000" b="1" i="0" u="none" strike="noStrike">
                          <a:latin typeface="Arial"/>
                        </a:rPr>
                        <a:t>VARIANCE</a:t>
                      </a:r>
                    </a:p>
                  </a:txBody>
                  <a:tcPr marL="9525" marR="9525" marT="9525" marB="0" anchor="b"/>
                </a:tc>
                <a:tc>
                  <a:txBody>
                    <a:bodyPr/>
                    <a:lstStyle/>
                    <a:p>
                      <a:pPr algn="ctr" fontAlgn="b"/>
                      <a:r>
                        <a:rPr lang="en-US" sz="1000" b="1" i="0" u="none" strike="noStrike">
                          <a:latin typeface="Arial"/>
                        </a:rPr>
                        <a:t>PRIOR YR</a:t>
                      </a:r>
                    </a:p>
                  </a:txBody>
                  <a:tcPr marL="9525" marR="9525" marT="9525" marB="0" anchor="b"/>
                </a:tc>
                <a:tc>
                  <a:txBody>
                    <a:bodyPr/>
                    <a:lstStyle/>
                    <a:p>
                      <a:pPr algn="ctr" fontAlgn="b"/>
                      <a:r>
                        <a:rPr lang="en-US" sz="1000" b="1" i="0" u="none" strike="noStrike">
                          <a:latin typeface="Arial"/>
                        </a:rPr>
                        <a:t>ACTUAL</a:t>
                      </a:r>
                    </a:p>
                  </a:txBody>
                  <a:tcPr marL="9525" marR="9525" marT="9525" marB="0" anchor="b"/>
                </a:tc>
                <a:tc>
                  <a:txBody>
                    <a:bodyPr/>
                    <a:lstStyle/>
                    <a:p>
                      <a:pPr algn="ctr" fontAlgn="b"/>
                      <a:r>
                        <a:rPr lang="en-US" sz="1000" b="1" i="0" u="none" strike="noStrike">
                          <a:latin typeface="Arial"/>
                        </a:rPr>
                        <a:t>%</a:t>
                      </a:r>
                    </a:p>
                  </a:txBody>
                  <a:tcPr marL="9525" marR="9525" marT="9525" marB="0" anchor="b"/>
                </a:tc>
                <a:tc>
                  <a:txBody>
                    <a:bodyPr/>
                    <a:lstStyle/>
                    <a:p>
                      <a:pPr algn="ctr" fontAlgn="b"/>
                      <a:r>
                        <a:rPr lang="en-US" sz="1000" b="1" i="0" u="none" strike="noStrike">
                          <a:latin typeface="Arial"/>
                        </a:rPr>
                        <a:t>BUDGET</a:t>
                      </a:r>
                    </a:p>
                  </a:txBody>
                  <a:tcPr marL="9525" marR="9525" marT="9525" marB="0" anchor="b"/>
                </a:tc>
                <a:tc>
                  <a:txBody>
                    <a:bodyPr/>
                    <a:lstStyle/>
                    <a:p>
                      <a:pPr algn="ctr" fontAlgn="b"/>
                      <a:r>
                        <a:rPr lang="en-US" sz="1000" b="1" i="0" u="none" strike="noStrike">
                          <a:latin typeface="Arial"/>
                        </a:rPr>
                        <a:t>VARIANCE</a:t>
                      </a:r>
                    </a:p>
                  </a:txBody>
                  <a:tcPr marL="9525" marR="9525" marT="9525" marB="0" anchor="b"/>
                </a:tc>
                <a:tc>
                  <a:txBody>
                    <a:bodyPr/>
                    <a:lstStyle/>
                    <a:p>
                      <a:pPr algn="ctr" fontAlgn="b"/>
                      <a:r>
                        <a:rPr lang="en-US" sz="1000" b="1" i="0" u="none" strike="noStrike">
                          <a:latin typeface="Arial"/>
                        </a:rPr>
                        <a:t>PRIOR YR</a:t>
                      </a:r>
                    </a:p>
                  </a:txBody>
                  <a:tcPr marL="9525" marR="9525" marT="9525" marB="0" anchor="b"/>
                </a:tc>
                <a:tc>
                  <a:txBody>
                    <a:bodyPr/>
                    <a:lstStyle/>
                    <a:p>
                      <a:pPr algn="l" fontAlgn="b"/>
                      <a:r>
                        <a:rPr lang="en-US" sz="1000" b="0" i="0" u="none" strike="noStrike">
                          <a:latin typeface="Arial"/>
                        </a:rPr>
                        <a:t>    </a:t>
                      </a:r>
                    </a:p>
                  </a:txBody>
                  <a:tcPr marL="9525" marR="9525" marT="9525" marB="0" anchor="b"/>
                </a:tc>
              </a:tr>
              <a:tr h="370840">
                <a:tc>
                  <a:txBody>
                    <a:bodyPr/>
                    <a:lstStyle/>
                    <a:p>
                      <a:pPr algn="l" fontAlgn="b"/>
                      <a:r>
                        <a:rPr lang="en-US" sz="800" b="1" i="0" u="none" strike="noStrike">
                          <a:latin typeface="Arial"/>
                        </a:rPr>
                        <a:t>Contributions: General</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r" fontAlgn="b"/>
                      <a:r>
                        <a:rPr lang="en-US" sz="1000" b="0" i="0" u="none" strike="noStrike">
                          <a:latin typeface="Arial"/>
                        </a:rPr>
                        <a:t>0.00%</a:t>
                      </a:r>
                    </a:p>
                  </a:txBody>
                  <a:tcPr marL="9525" marR="9525" marT="9525" marB="0" anchor="b"/>
                </a:tc>
                <a:tc>
                  <a:txBody>
                    <a:bodyPr/>
                    <a:lstStyle/>
                    <a:p>
                      <a:pPr algn="l" fontAlgn="b"/>
                      <a:r>
                        <a:rPr lang="en-US" sz="1000" b="0" i="0" u="none" strike="noStrike">
                          <a:latin typeface="Arial"/>
                        </a:rPr>
                        <a:t> $  11,000.00 </a:t>
                      </a:r>
                    </a:p>
                  </a:txBody>
                  <a:tcPr marL="9525" marR="9525" marT="9525" marB="0" anchor="b"/>
                </a:tc>
                <a:tc>
                  <a:txBody>
                    <a:bodyPr/>
                    <a:lstStyle/>
                    <a:p>
                      <a:pPr algn="l" fontAlgn="b"/>
                      <a:r>
                        <a:rPr lang="en-US" sz="1000" b="0" i="0" u="none" strike="noStrike">
                          <a:latin typeface="Arial"/>
                        </a:rPr>
                        <a:t> $  (11,000.00)</a:t>
                      </a:r>
                    </a:p>
                  </a:txBody>
                  <a:tcPr marL="9525" marR="9525" marT="9525" marB="0" anchor="b"/>
                </a:tc>
                <a:tc>
                  <a:txBody>
                    <a:bodyPr/>
                    <a:lstStyle/>
                    <a:p>
                      <a:pPr algn="l" fontAlgn="b"/>
                      <a:r>
                        <a:rPr lang="en-US" sz="1000" b="0" i="0" u="none" strike="noStrike">
                          <a:latin typeface="Arial"/>
                        </a:rPr>
                        <a:t> $    5,179.26 </a:t>
                      </a:r>
                    </a:p>
                  </a:txBody>
                  <a:tcPr marL="9525" marR="9525" marT="9525" marB="0" anchor="b"/>
                </a:tc>
                <a:tc>
                  <a:txBody>
                    <a:bodyPr/>
                    <a:lstStyle/>
                    <a:p>
                      <a:pPr algn="l" fontAlgn="b"/>
                      <a:r>
                        <a:rPr lang="en-US" sz="1000" b="0" i="0" u="none" strike="noStrike">
                          <a:latin typeface="Arial"/>
                        </a:rPr>
                        <a:t> $     11,516.03 </a:t>
                      </a:r>
                    </a:p>
                  </a:txBody>
                  <a:tcPr marL="9525" marR="9525" marT="9525" marB="0" anchor="b"/>
                </a:tc>
                <a:tc>
                  <a:txBody>
                    <a:bodyPr/>
                    <a:lstStyle/>
                    <a:p>
                      <a:pPr algn="r" fontAlgn="b"/>
                      <a:r>
                        <a:rPr lang="en-US" sz="1000" b="0" i="0" u="none" strike="noStrike">
                          <a:latin typeface="Arial"/>
                        </a:rPr>
                        <a:t>0.31%</a:t>
                      </a:r>
                    </a:p>
                  </a:txBody>
                  <a:tcPr marL="9525" marR="9525" marT="9525" marB="0" anchor="b"/>
                </a:tc>
                <a:tc>
                  <a:txBody>
                    <a:bodyPr/>
                    <a:lstStyle/>
                    <a:p>
                      <a:pPr algn="l" fontAlgn="b"/>
                      <a:r>
                        <a:rPr lang="en-US" sz="1000" b="0" i="0" u="none" strike="noStrike">
                          <a:latin typeface="Arial"/>
                        </a:rPr>
                        <a:t> $   124,500.00 </a:t>
                      </a:r>
                    </a:p>
                  </a:txBody>
                  <a:tcPr marL="9525" marR="9525" marT="9525" marB="0" anchor="b"/>
                </a:tc>
                <a:tc>
                  <a:txBody>
                    <a:bodyPr/>
                    <a:lstStyle/>
                    <a:p>
                      <a:pPr algn="l" fontAlgn="b"/>
                      <a:r>
                        <a:rPr lang="en-US" sz="1000" b="0" i="0" u="none" strike="noStrike">
                          <a:latin typeface="Arial"/>
                        </a:rPr>
                        <a:t> $(112,983.97)</a:t>
                      </a:r>
                    </a:p>
                  </a:txBody>
                  <a:tcPr marL="9525" marR="9525" marT="9525" marB="0" anchor="b"/>
                </a:tc>
                <a:tc>
                  <a:txBody>
                    <a:bodyPr/>
                    <a:lstStyle/>
                    <a:p>
                      <a:pPr algn="l" fontAlgn="b"/>
                      <a:r>
                        <a:rPr lang="en-US" sz="1000" b="0" i="0" u="none" strike="noStrike">
                          <a:latin typeface="Arial"/>
                        </a:rPr>
                        <a:t> $   145,965.94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482600">
                <a:tc>
                  <a:txBody>
                    <a:bodyPr/>
                    <a:lstStyle/>
                    <a:p>
                      <a:pPr algn="l" fontAlgn="b"/>
                      <a:r>
                        <a:rPr lang="en-US" sz="800" b="1" i="0" u="none" strike="noStrike">
                          <a:latin typeface="Arial"/>
                        </a:rPr>
                        <a:t>                       Restricted</a:t>
                      </a:r>
                    </a:p>
                  </a:txBody>
                  <a:tcPr marL="9525" marR="9525" marT="9525" marB="0" anchor="b"/>
                </a:tc>
                <a:tc>
                  <a:txBody>
                    <a:bodyPr/>
                    <a:lstStyle/>
                    <a:p>
                      <a:pPr algn="l" fontAlgn="b"/>
                      <a:r>
                        <a:rPr lang="en-US" sz="1000" b="0" i="0" u="none" strike="noStrike">
                          <a:latin typeface="Arial"/>
                        </a:rPr>
                        <a:t> $  27,968.17 </a:t>
                      </a:r>
                    </a:p>
                  </a:txBody>
                  <a:tcPr marL="9525" marR="9525" marT="9525" marB="0" anchor="b"/>
                </a:tc>
                <a:tc>
                  <a:txBody>
                    <a:bodyPr/>
                    <a:lstStyle/>
                    <a:p>
                      <a:pPr algn="r" fontAlgn="b"/>
                      <a:r>
                        <a:rPr lang="en-US" sz="1000" b="0" i="0" u="none" strike="noStrike">
                          <a:latin typeface="Arial"/>
                        </a:rPr>
                        <a:t>7.24%</a:t>
                      </a:r>
                    </a:p>
                  </a:txBody>
                  <a:tcPr marL="9525" marR="9525" marT="9525" marB="0" anchor="b"/>
                </a:tc>
                <a:tc>
                  <a:txBody>
                    <a:bodyPr/>
                    <a:lstStyle/>
                    <a:p>
                      <a:pPr algn="l" fontAlgn="b"/>
                      <a:r>
                        <a:rPr lang="en-US" sz="1000" b="0" i="0" u="none" strike="noStrike">
                          <a:latin typeface="Arial"/>
                        </a:rPr>
                        <a:t> $    8,000.00 </a:t>
                      </a:r>
                    </a:p>
                  </a:txBody>
                  <a:tcPr marL="9525" marR="9525" marT="9525" marB="0" anchor="b"/>
                </a:tc>
                <a:tc>
                  <a:txBody>
                    <a:bodyPr/>
                    <a:lstStyle/>
                    <a:p>
                      <a:pPr algn="l" fontAlgn="b"/>
                      <a:r>
                        <a:rPr lang="en-US" sz="1000" b="0" i="0" u="none" strike="noStrike">
                          <a:latin typeface="Arial"/>
                        </a:rPr>
                        <a:t> $   19,968.17 </a:t>
                      </a:r>
                    </a:p>
                  </a:txBody>
                  <a:tcPr marL="9525" marR="9525" marT="9525" marB="0" anchor="b"/>
                </a:tc>
                <a:tc>
                  <a:txBody>
                    <a:bodyPr/>
                    <a:lstStyle/>
                    <a:p>
                      <a:pPr algn="l" fontAlgn="b"/>
                      <a:r>
                        <a:rPr lang="en-US" sz="1000" b="0" i="0" u="none" strike="noStrike">
                          <a:latin typeface="Arial"/>
                        </a:rPr>
                        <a:t> $    2,444.06 </a:t>
                      </a:r>
                    </a:p>
                  </a:txBody>
                  <a:tcPr marL="9525" marR="9525" marT="9525" marB="0" anchor="b"/>
                </a:tc>
                <a:tc>
                  <a:txBody>
                    <a:bodyPr/>
                    <a:lstStyle/>
                    <a:p>
                      <a:pPr algn="l" fontAlgn="b"/>
                      <a:r>
                        <a:rPr lang="en-US" sz="1000" b="0" i="0" u="none" strike="noStrike">
                          <a:latin typeface="Arial"/>
                        </a:rPr>
                        <a:t> $     94,059.45 </a:t>
                      </a:r>
                    </a:p>
                  </a:txBody>
                  <a:tcPr marL="9525" marR="9525" marT="9525" marB="0" anchor="b"/>
                </a:tc>
                <a:tc>
                  <a:txBody>
                    <a:bodyPr/>
                    <a:lstStyle/>
                    <a:p>
                      <a:pPr algn="r" fontAlgn="b"/>
                      <a:r>
                        <a:rPr lang="en-US" sz="1000" b="0" i="0" u="none" strike="noStrike">
                          <a:latin typeface="Arial"/>
                        </a:rPr>
                        <a:t>2.53%</a:t>
                      </a:r>
                    </a:p>
                  </a:txBody>
                  <a:tcPr marL="9525" marR="9525" marT="9525" marB="0" anchor="b"/>
                </a:tc>
                <a:tc>
                  <a:txBody>
                    <a:bodyPr/>
                    <a:lstStyle/>
                    <a:p>
                      <a:pPr algn="l" fontAlgn="b"/>
                      <a:r>
                        <a:rPr lang="en-US" sz="1000" b="0" i="0" u="none" strike="noStrike">
                          <a:latin typeface="Arial"/>
                        </a:rPr>
                        <a:t> $     29,000.00 </a:t>
                      </a:r>
                    </a:p>
                  </a:txBody>
                  <a:tcPr marL="9525" marR="9525" marT="9525" marB="0" anchor="b"/>
                </a:tc>
                <a:tc>
                  <a:txBody>
                    <a:bodyPr/>
                    <a:lstStyle/>
                    <a:p>
                      <a:pPr algn="l" fontAlgn="b"/>
                      <a:r>
                        <a:rPr lang="en-US" sz="1000" b="0" i="0" u="none" strike="noStrike">
                          <a:latin typeface="Arial"/>
                        </a:rPr>
                        <a:t> $   65,059.45 </a:t>
                      </a:r>
                    </a:p>
                  </a:txBody>
                  <a:tcPr marL="9525" marR="9525" marT="9525" marB="0" anchor="b"/>
                </a:tc>
                <a:tc>
                  <a:txBody>
                    <a:bodyPr/>
                    <a:lstStyle/>
                    <a:p>
                      <a:pPr algn="l" fontAlgn="b"/>
                      <a:r>
                        <a:rPr lang="en-US" sz="1000" b="0" i="0" u="none" strike="noStrike">
                          <a:latin typeface="Arial"/>
                        </a:rPr>
                        <a:t> $     44,985.73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                       Grants</a:t>
                      </a:r>
                    </a:p>
                  </a:txBody>
                  <a:tcPr marL="9525" marR="9525" marT="9525" marB="0" anchor="b"/>
                </a:tc>
                <a:tc>
                  <a:txBody>
                    <a:bodyPr/>
                    <a:lstStyle/>
                    <a:p>
                      <a:pPr algn="l" fontAlgn="b"/>
                      <a:r>
                        <a:rPr lang="en-US" sz="1000" b="0" i="0" u="none" strike="noStrike">
                          <a:latin typeface="Arial"/>
                        </a:rPr>
                        <a:t> $    3,690.00 </a:t>
                      </a:r>
                    </a:p>
                  </a:txBody>
                  <a:tcPr marL="9525" marR="9525" marT="9525" marB="0" anchor="b"/>
                </a:tc>
                <a:tc>
                  <a:txBody>
                    <a:bodyPr/>
                    <a:lstStyle/>
                    <a:p>
                      <a:pPr algn="r" fontAlgn="b"/>
                      <a:r>
                        <a:rPr lang="en-US" sz="1000" b="0" i="0" u="none" strike="noStrike">
                          <a:latin typeface="Arial"/>
                        </a:rPr>
                        <a:t>0.95%</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r>
                        <a:rPr lang="en-US" sz="1000" b="0" i="0" u="none" strike="noStrike">
                          <a:latin typeface="Arial"/>
                        </a:rPr>
                        <a:t> $     3,690.00 </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r>
                        <a:rPr lang="en-US" sz="1000" b="0" i="0" u="none" strike="noStrike">
                          <a:latin typeface="Arial"/>
                        </a:rPr>
                        <a:t> $     38,727.66 </a:t>
                      </a:r>
                    </a:p>
                  </a:txBody>
                  <a:tcPr marL="9525" marR="9525" marT="9525" marB="0" anchor="b"/>
                </a:tc>
                <a:tc>
                  <a:txBody>
                    <a:bodyPr/>
                    <a:lstStyle/>
                    <a:p>
                      <a:pPr algn="r" fontAlgn="b"/>
                      <a:r>
                        <a:rPr lang="en-US" sz="1000" b="0" i="0" u="none" strike="noStrike">
                          <a:latin typeface="Arial"/>
                        </a:rPr>
                        <a:t>1.04%</a:t>
                      </a:r>
                    </a:p>
                  </a:txBody>
                  <a:tcPr marL="9525" marR="9525" marT="9525" marB="0" anchor="b"/>
                </a:tc>
                <a:tc>
                  <a:txBody>
                    <a:bodyPr/>
                    <a:lstStyle/>
                    <a:p>
                      <a:pPr algn="l" fontAlgn="b"/>
                      <a:r>
                        <a:rPr lang="en-US" sz="1000" b="0" i="0" u="none" strike="noStrike">
                          <a:latin typeface="Arial"/>
                        </a:rPr>
                        <a:t> $     33,750.00 </a:t>
                      </a:r>
                    </a:p>
                  </a:txBody>
                  <a:tcPr marL="9525" marR="9525" marT="9525" marB="0" anchor="b"/>
                </a:tc>
                <a:tc>
                  <a:txBody>
                    <a:bodyPr/>
                    <a:lstStyle/>
                    <a:p>
                      <a:pPr algn="l" fontAlgn="b"/>
                      <a:r>
                        <a:rPr lang="en-US" sz="1000" b="0" i="0" u="none" strike="noStrike">
                          <a:latin typeface="Arial"/>
                        </a:rPr>
                        <a:t> $     4,977.66 </a:t>
                      </a:r>
                    </a:p>
                  </a:txBody>
                  <a:tcPr marL="9525" marR="9525" marT="9525" marB="0" anchor="b"/>
                </a:tc>
                <a:tc>
                  <a:txBody>
                    <a:bodyPr/>
                    <a:lstStyle/>
                    <a:p>
                      <a:pPr algn="l" fontAlgn="b"/>
                      <a:r>
                        <a:rPr lang="en-US" sz="1000" b="0" i="0" u="none" strike="noStrike">
                          <a:latin typeface="Arial"/>
                        </a:rPr>
                        <a:t> $     14,903.00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                       Custodial </a:t>
                      </a:r>
                    </a:p>
                  </a:txBody>
                  <a:tcPr marL="9525" marR="9525" marT="9525" marB="0" anchor="b"/>
                </a:tc>
                <a:tc>
                  <a:txBody>
                    <a:bodyPr/>
                    <a:lstStyle/>
                    <a:p>
                      <a:pPr algn="l" fontAlgn="b"/>
                      <a:r>
                        <a:rPr lang="en-US" sz="1000" b="0" i="0" u="none" strike="noStrike">
                          <a:latin typeface="Arial"/>
                        </a:rPr>
                        <a:t> $    2,350.00 </a:t>
                      </a:r>
                    </a:p>
                  </a:txBody>
                  <a:tcPr marL="9525" marR="9525" marT="9525" marB="0" anchor="b"/>
                </a:tc>
                <a:tc>
                  <a:txBody>
                    <a:bodyPr/>
                    <a:lstStyle/>
                    <a:p>
                      <a:pPr algn="r" fontAlgn="b"/>
                      <a:r>
                        <a:rPr lang="en-US" sz="1000" b="0" i="0" u="none" strike="noStrike">
                          <a:latin typeface="Arial"/>
                        </a:rPr>
                        <a:t>0.61%</a:t>
                      </a:r>
                    </a:p>
                  </a:txBody>
                  <a:tcPr marL="9525" marR="9525" marT="9525" marB="0" anchor="b"/>
                </a:tc>
                <a:tc>
                  <a:txBody>
                    <a:bodyPr/>
                    <a:lstStyle/>
                    <a:p>
                      <a:pPr algn="l" fontAlgn="b"/>
                      <a:r>
                        <a:rPr lang="en-US" sz="1000" b="0" i="0" u="none" strike="noStrike">
                          <a:latin typeface="Arial"/>
                        </a:rPr>
                        <a:t> $    1,100.00 </a:t>
                      </a:r>
                    </a:p>
                  </a:txBody>
                  <a:tcPr marL="9525" marR="9525" marT="9525" marB="0" anchor="b"/>
                </a:tc>
                <a:tc>
                  <a:txBody>
                    <a:bodyPr/>
                    <a:lstStyle/>
                    <a:p>
                      <a:pPr algn="l" fontAlgn="b"/>
                      <a:r>
                        <a:rPr lang="en-US" sz="1000" b="0" i="0" u="none" strike="noStrike">
                          <a:latin typeface="Arial"/>
                        </a:rPr>
                        <a:t> $     1,250.00 </a:t>
                      </a:r>
                    </a:p>
                  </a:txBody>
                  <a:tcPr marL="9525" marR="9525" marT="9525" marB="0" anchor="b"/>
                </a:tc>
                <a:tc>
                  <a:txBody>
                    <a:bodyPr/>
                    <a:lstStyle/>
                    <a:p>
                      <a:pPr algn="l" fontAlgn="b"/>
                      <a:r>
                        <a:rPr lang="en-US" sz="1000" b="0" i="0" u="none" strike="noStrike">
                          <a:latin typeface="Arial"/>
                        </a:rPr>
                        <a:t> $    2,620.00 </a:t>
                      </a:r>
                    </a:p>
                  </a:txBody>
                  <a:tcPr marL="9525" marR="9525" marT="9525" marB="0" anchor="b"/>
                </a:tc>
                <a:tc>
                  <a:txBody>
                    <a:bodyPr/>
                    <a:lstStyle/>
                    <a:p>
                      <a:pPr algn="l" fontAlgn="b"/>
                      <a:r>
                        <a:rPr lang="en-US" sz="1000" b="0" i="0" u="none" strike="noStrike">
                          <a:latin typeface="Arial"/>
                        </a:rPr>
                        <a:t> $     10,750.00 </a:t>
                      </a:r>
                    </a:p>
                  </a:txBody>
                  <a:tcPr marL="9525" marR="9525" marT="9525" marB="0" anchor="b"/>
                </a:tc>
                <a:tc>
                  <a:txBody>
                    <a:bodyPr/>
                    <a:lstStyle/>
                    <a:p>
                      <a:pPr algn="r" fontAlgn="b"/>
                      <a:r>
                        <a:rPr lang="en-US" sz="1000" b="0" i="0" u="none" strike="noStrike">
                          <a:latin typeface="Arial"/>
                        </a:rPr>
                        <a:t>0.29%</a:t>
                      </a:r>
                    </a:p>
                  </a:txBody>
                  <a:tcPr marL="9525" marR="9525" marT="9525" marB="0" anchor="b"/>
                </a:tc>
                <a:tc>
                  <a:txBody>
                    <a:bodyPr/>
                    <a:lstStyle/>
                    <a:p>
                      <a:pPr algn="l" fontAlgn="b"/>
                      <a:r>
                        <a:rPr lang="en-US" sz="1000" b="0" i="0" u="none" strike="noStrike">
                          <a:latin typeface="Arial"/>
                        </a:rPr>
                        <a:t> $     11,000.00 </a:t>
                      </a:r>
                    </a:p>
                  </a:txBody>
                  <a:tcPr marL="9525" marR="9525" marT="9525" marB="0" anchor="b"/>
                </a:tc>
                <a:tc>
                  <a:txBody>
                    <a:bodyPr/>
                    <a:lstStyle/>
                    <a:p>
                      <a:pPr algn="l" fontAlgn="b"/>
                      <a:r>
                        <a:rPr lang="en-US" sz="1000" b="0" i="0" u="none" strike="noStrike">
                          <a:latin typeface="Arial"/>
                        </a:rPr>
                        <a:t> $      (250.00)</a:t>
                      </a:r>
                    </a:p>
                  </a:txBody>
                  <a:tcPr marL="9525" marR="9525" marT="9525" marB="0" anchor="b"/>
                </a:tc>
                <a:tc>
                  <a:txBody>
                    <a:bodyPr/>
                    <a:lstStyle/>
                    <a:p>
                      <a:pPr algn="l" fontAlgn="b"/>
                      <a:r>
                        <a:rPr lang="en-US" sz="1000" b="0" i="0" u="none" strike="noStrike">
                          <a:latin typeface="Arial"/>
                        </a:rPr>
                        <a:t> $     12,200.00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                       Other</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r" fontAlgn="b"/>
                      <a:r>
                        <a:rPr lang="en-US" sz="1000" b="0" i="0" u="none" strike="noStrike">
                          <a:latin typeface="Arial"/>
                        </a:rPr>
                        <a:t>0.00%</a:t>
                      </a:r>
                    </a:p>
                  </a:txBody>
                  <a:tcPr marL="9525" marR="9525" marT="9525" marB="0" anchor="b"/>
                </a:tc>
                <a:tc>
                  <a:txBody>
                    <a:bodyPr/>
                    <a:lstStyle/>
                    <a:p>
                      <a:pPr algn="l" fontAlgn="b"/>
                      <a:r>
                        <a:rPr lang="en-US" sz="1000" b="0" i="0" u="none" strike="noStrike">
                          <a:latin typeface="Arial"/>
                        </a:rPr>
                        <a:t> $      200.00 </a:t>
                      </a:r>
                    </a:p>
                  </a:txBody>
                  <a:tcPr marL="9525" marR="9525" marT="9525" marB="0" anchor="b"/>
                </a:tc>
                <a:tc>
                  <a:txBody>
                    <a:bodyPr/>
                    <a:lstStyle/>
                    <a:p>
                      <a:pPr algn="l" fontAlgn="b"/>
                      <a:r>
                        <a:rPr lang="en-US" sz="1000" b="0" i="0" u="none" strike="noStrike">
                          <a:latin typeface="Arial"/>
                        </a:rPr>
                        <a:t> $      (200.00)</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r" fontAlgn="b"/>
                      <a:r>
                        <a:rPr lang="en-US" sz="1000" b="0" i="0" u="none" strike="noStrike">
                          <a:latin typeface="Arial"/>
                        </a:rPr>
                        <a:t>0.00%</a:t>
                      </a:r>
                    </a:p>
                  </a:txBody>
                  <a:tcPr marL="9525" marR="9525" marT="9525" marB="0" anchor="b"/>
                </a:tc>
                <a:tc>
                  <a:txBody>
                    <a:bodyPr/>
                    <a:lstStyle/>
                    <a:p>
                      <a:pPr algn="l" fontAlgn="b"/>
                      <a:r>
                        <a:rPr lang="en-US" sz="1000" b="0" i="0" u="none" strike="noStrike">
                          <a:latin typeface="Arial"/>
                        </a:rPr>
                        <a:t> $       2,200.00 </a:t>
                      </a:r>
                    </a:p>
                  </a:txBody>
                  <a:tcPr marL="9525" marR="9525" marT="9525" marB="0" anchor="b"/>
                </a:tc>
                <a:tc>
                  <a:txBody>
                    <a:bodyPr/>
                    <a:lstStyle/>
                    <a:p>
                      <a:pPr algn="l" fontAlgn="b"/>
                      <a:r>
                        <a:rPr lang="en-US" sz="1000" b="0" i="0" u="none" strike="noStrike">
                          <a:latin typeface="Arial"/>
                        </a:rPr>
                        <a:t> $    (2,200.00)</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Special Events</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r" fontAlgn="b"/>
                      <a:r>
                        <a:rPr lang="en-US" sz="1000" b="0" i="0" u="none" strike="noStrike">
                          <a:latin typeface="Arial"/>
                        </a:rPr>
                        <a:t>0.00%</a:t>
                      </a:r>
                    </a:p>
                  </a:txBody>
                  <a:tcPr marL="9525" marR="9525" marT="9525" marB="0" anchor="b"/>
                </a:tc>
                <a:tc>
                  <a:txBody>
                    <a:bodyPr/>
                    <a:lstStyle/>
                    <a:p>
                      <a:pPr algn="l" fontAlgn="b"/>
                      <a:r>
                        <a:rPr lang="en-US" sz="1000" b="0" i="0" u="none" strike="noStrike">
                          <a:latin typeface="Arial"/>
                        </a:rPr>
                        <a:t> $    3,400.00 </a:t>
                      </a:r>
                    </a:p>
                  </a:txBody>
                  <a:tcPr marL="9525" marR="9525" marT="9525" marB="0" anchor="b"/>
                </a:tc>
                <a:tc>
                  <a:txBody>
                    <a:bodyPr/>
                    <a:lstStyle/>
                    <a:p>
                      <a:pPr algn="l" fontAlgn="b"/>
                      <a:r>
                        <a:rPr lang="en-US" sz="1000" b="0" i="0" u="none" strike="noStrike">
                          <a:latin typeface="Arial"/>
                        </a:rPr>
                        <a:t> $    (3,400.00)</a:t>
                      </a:r>
                    </a:p>
                  </a:txBody>
                  <a:tcPr marL="9525" marR="9525" marT="9525" marB="0" anchor="b"/>
                </a:tc>
                <a:tc>
                  <a:txBody>
                    <a:bodyPr/>
                    <a:lstStyle/>
                    <a:p>
                      <a:pPr algn="l" fontAlgn="b"/>
                      <a:r>
                        <a:rPr lang="en-US" sz="1000" b="0" i="0" u="none" strike="noStrike">
                          <a:latin typeface="Arial"/>
                        </a:rPr>
                        <a:t> $      700.00 </a:t>
                      </a:r>
                    </a:p>
                  </a:txBody>
                  <a:tcPr marL="9525" marR="9525" marT="9525" marB="0" anchor="b"/>
                </a:tc>
                <a:tc>
                  <a:txBody>
                    <a:bodyPr/>
                    <a:lstStyle/>
                    <a:p>
                      <a:pPr algn="l" fontAlgn="b"/>
                      <a:r>
                        <a:rPr lang="en-US" sz="1000" b="0" i="0" u="none" strike="noStrike">
                          <a:latin typeface="Arial"/>
                        </a:rPr>
                        <a:t> $   105,714.60 </a:t>
                      </a:r>
                    </a:p>
                  </a:txBody>
                  <a:tcPr marL="9525" marR="9525" marT="9525" marB="0" anchor="b"/>
                </a:tc>
                <a:tc>
                  <a:txBody>
                    <a:bodyPr/>
                    <a:lstStyle/>
                    <a:p>
                      <a:pPr algn="r" fontAlgn="b"/>
                      <a:r>
                        <a:rPr lang="en-US" sz="1000" b="0" i="0" u="none" strike="noStrike">
                          <a:latin typeface="Arial"/>
                        </a:rPr>
                        <a:t>2.85%</a:t>
                      </a:r>
                    </a:p>
                  </a:txBody>
                  <a:tcPr marL="9525" marR="9525" marT="9525" marB="0" anchor="b"/>
                </a:tc>
                <a:tc>
                  <a:txBody>
                    <a:bodyPr/>
                    <a:lstStyle/>
                    <a:p>
                      <a:pPr algn="l" fontAlgn="b"/>
                      <a:r>
                        <a:rPr lang="en-US" sz="1000" b="0" i="0" u="none" strike="noStrike">
                          <a:latin typeface="Arial"/>
                        </a:rPr>
                        <a:t> $   125,770.00 </a:t>
                      </a:r>
                    </a:p>
                  </a:txBody>
                  <a:tcPr marL="9525" marR="9525" marT="9525" marB="0" anchor="b"/>
                </a:tc>
                <a:tc>
                  <a:txBody>
                    <a:bodyPr/>
                    <a:lstStyle/>
                    <a:p>
                      <a:pPr algn="l" fontAlgn="b"/>
                      <a:r>
                        <a:rPr lang="en-US" sz="1000" b="0" i="0" u="none" strike="noStrike">
                          <a:latin typeface="Arial"/>
                        </a:rPr>
                        <a:t> $  (20,055.40)</a:t>
                      </a:r>
                    </a:p>
                  </a:txBody>
                  <a:tcPr marL="9525" marR="9525" marT="9525" marB="0" anchor="b"/>
                </a:tc>
                <a:tc>
                  <a:txBody>
                    <a:bodyPr/>
                    <a:lstStyle/>
                    <a:p>
                      <a:pPr algn="l" fontAlgn="b"/>
                      <a:r>
                        <a:rPr lang="en-US" sz="1000" b="0" i="0" u="none" strike="noStrike">
                          <a:latin typeface="Arial"/>
                        </a:rPr>
                        <a:t> $     96,720.99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Membership Dues</a:t>
                      </a:r>
                    </a:p>
                  </a:txBody>
                  <a:tcPr marL="9525" marR="9525" marT="9525" marB="0" anchor="b"/>
                </a:tc>
                <a:tc>
                  <a:txBody>
                    <a:bodyPr/>
                    <a:lstStyle/>
                    <a:p>
                      <a:pPr algn="l" fontAlgn="b"/>
                      <a:r>
                        <a:rPr lang="en-US" sz="1000" b="0" i="0" u="none" strike="noStrike">
                          <a:latin typeface="Arial"/>
                        </a:rPr>
                        <a:t> $218,751.66 </a:t>
                      </a:r>
                    </a:p>
                  </a:txBody>
                  <a:tcPr marL="9525" marR="9525" marT="9525" marB="0" anchor="b"/>
                </a:tc>
                <a:tc>
                  <a:txBody>
                    <a:bodyPr/>
                    <a:lstStyle/>
                    <a:p>
                      <a:pPr algn="r" fontAlgn="b"/>
                      <a:r>
                        <a:rPr lang="en-US" sz="1000" b="0" i="0" u="none" strike="noStrike">
                          <a:latin typeface="Arial"/>
                        </a:rPr>
                        <a:t>56.61%</a:t>
                      </a:r>
                    </a:p>
                  </a:txBody>
                  <a:tcPr marL="9525" marR="9525" marT="9525" marB="0" anchor="b"/>
                </a:tc>
                <a:tc>
                  <a:txBody>
                    <a:bodyPr/>
                    <a:lstStyle/>
                    <a:p>
                      <a:pPr algn="l" fontAlgn="b"/>
                      <a:r>
                        <a:rPr lang="en-US" sz="1000" b="0" i="0" u="none" strike="noStrike">
                          <a:latin typeface="Arial"/>
                        </a:rPr>
                        <a:t> $209,468.00 </a:t>
                      </a:r>
                    </a:p>
                  </a:txBody>
                  <a:tcPr marL="9525" marR="9525" marT="9525" marB="0" anchor="b"/>
                </a:tc>
                <a:tc>
                  <a:txBody>
                    <a:bodyPr/>
                    <a:lstStyle/>
                    <a:p>
                      <a:pPr algn="l" fontAlgn="b"/>
                      <a:r>
                        <a:rPr lang="en-US" sz="1000" b="0" i="0" u="none" strike="noStrike">
                          <a:latin typeface="Arial"/>
                        </a:rPr>
                        <a:t> $     9,283.66 </a:t>
                      </a:r>
                    </a:p>
                  </a:txBody>
                  <a:tcPr marL="9525" marR="9525" marT="9525" marB="0" anchor="b"/>
                </a:tc>
                <a:tc>
                  <a:txBody>
                    <a:bodyPr/>
                    <a:lstStyle/>
                    <a:p>
                      <a:pPr algn="l" fontAlgn="b"/>
                      <a:r>
                        <a:rPr lang="en-US" sz="1000" b="0" i="0" u="none" strike="noStrike">
                          <a:latin typeface="Arial"/>
                        </a:rPr>
                        <a:t> $208,683.16 </a:t>
                      </a:r>
                    </a:p>
                  </a:txBody>
                  <a:tcPr marL="9525" marR="9525" marT="9525" marB="0" anchor="b"/>
                </a:tc>
                <a:tc>
                  <a:txBody>
                    <a:bodyPr/>
                    <a:lstStyle/>
                    <a:p>
                      <a:pPr algn="l" fontAlgn="b"/>
                      <a:r>
                        <a:rPr lang="en-US" sz="1000" b="0" i="0" u="none" strike="noStrike">
                          <a:latin typeface="Arial"/>
                        </a:rPr>
                        <a:t> $2,177,928.31 </a:t>
                      </a:r>
                    </a:p>
                  </a:txBody>
                  <a:tcPr marL="9525" marR="9525" marT="9525" marB="0" anchor="b"/>
                </a:tc>
                <a:tc>
                  <a:txBody>
                    <a:bodyPr/>
                    <a:lstStyle/>
                    <a:p>
                      <a:pPr algn="r" fontAlgn="b"/>
                      <a:r>
                        <a:rPr lang="en-US" sz="1000" b="0" i="0" u="none" strike="noStrike">
                          <a:latin typeface="Arial"/>
                        </a:rPr>
                        <a:t>58.63%</a:t>
                      </a:r>
                    </a:p>
                  </a:txBody>
                  <a:tcPr marL="9525" marR="9525" marT="9525" marB="0" anchor="b"/>
                </a:tc>
                <a:tc>
                  <a:txBody>
                    <a:bodyPr/>
                    <a:lstStyle/>
                    <a:p>
                      <a:pPr algn="l" fontAlgn="b"/>
                      <a:r>
                        <a:rPr lang="en-US" sz="1000" b="0" i="0" u="none" strike="noStrike">
                          <a:latin typeface="Arial"/>
                        </a:rPr>
                        <a:t> $2,064,176.00 </a:t>
                      </a:r>
                    </a:p>
                  </a:txBody>
                  <a:tcPr marL="9525" marR="9525" marT="9525" marB="0" anchor="b"/>
                </a:tc>
                <a:tc>
                  <a:txBody>
                    <a:bodyPr/>
                    <a:lstStyle/>
                    <a:p>
                      <a:pPr algn="l" fontAlgn="b"/>
                      <a:r>
                        <a:rPr lang="en-US" sz="1000" b="0" i="0" u="none" strike="noStrike">
                          <a:latin typeface="Arial"/>
                        </a:rPr>
                        <a:t> $ 113,752.31 </a:t>
                      </a:r>
                    </a:p>
                  </a:txBody>
                  <a:tcPr marL="9525" marR="9525" marT="9525" marB="0" anchor="b"/>
                </a:tc>
                <a:tc>
                  <a:txBody>
                    <a:bodyPr/>
                    <a:lstStyle/>
                    <a:p>
                      <a:pPr algn="l" fontAlgn="b"/>
                      <a:r>
                        <a:rPr lang="en-US" sz="1000" b="0" i="0" u="none" strike="noStrike">
                          <a:latin typeface="Arial"/>
                        </a:rPr>
                        <a:t> $1,881,032.90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Program Service Fees</a:t>
                      </a:r>
                    </a:p>
                  </a:txBody>
                  <a:tcPr marL="9525" marR="9525" marT="9525" marB="0" anchor="b"/>
                </a:tc>
                <a:tc>
                  <a:txBody>
                    <a:bodyPr/>
                    <a:lstStyle/>
                    <a:p>
                      <a:pPr algn="l" fontAlgn="b"/>
                      <a:r>
                        <a:rPr lang="en-US" sz="1000" b="0" i="0" u="none" strike="noStrike">
                          <a:latin typeface="Arial"/>
                        </a:rPr>
                        <a:t> $139,474.73 </a:t>
                      </a:r>
                    </a:p>
                  </a:txBody>
                  <a:tcPr marL="9525" marR="9525" marT="9525" marB="0" anchor="b"/>
                </a:tc>
                <a:tc>
                  <a:txBody>
                    <a:bodyPr/>
                    <a:lstStyle/>
                    <a:p>
                      <a:pPr algn="r" fontAlgn="b"/>
                      <a:r>
                        <a:rPr lang="en-US" sz="1000" b="0" i="0" u="none" strike="noStrike">
                          <a:latin typeface="Arial"/>
                        </a:rPr>
                        <a:t>36.09%</a:t>
                      </a:r>
                    </a:p>
                  </a:txBody>
                  <a:tcPr marL="9525" marR="9525" marT="9525" marB="0" anchor="b"/>
                </a:tc>
                <a:tc>
                  <a:txBody>
                    <a:bodyPr/>
                    <a:lstStyle/>
                    <a:p>
                      <a:pPr algn="l" fontAlgn="b"/>
                      <a:r>
                        <a:rPr lang="en-US" sz="1000" b="0" i="0" u="none" strike="noStrike">
                          <a:latin typeface="Arial"/>
                        </a:rPr>
                        <a:t> $155,166.00 </a:t>
                      </a:r>
                    </a:p>
                  </a:txBody>
                  <a:tcPr marL="9525" marR="9525" marT="9525" marB="0" anchor="b"/>
                </a:tc>
                <a:tc>
                  <a:txBody>
                    <a:bodyPr/>
                    <a:lstStyle/>
                    <a:p>
                      <a:pPr algn="l" fontAlgn="b"/>
                      <a:r>
                        <a:rPr lang="en-US" sz="1000" b="0" i="0" u="none" strike="noStrike">
                          <a:latin typeface="Arial"/>
                        </a:rPr>
                        <a:t> $  (15,691.27)</a:t>
                      </a:r>
                    </a:p>
                  </a:txBody>
                  <a:tcPr marL="9525" marR="9525" marT="9525" marB="0" anchor="b"/>
                </a:tc>
                <a:tc>
                  <a:txBody>
                    <a:bodyPr/>
                    <a:lstStyle/>
                    <a:p>
                      <a:pPr algn="l" fontAlgn="b"/>
                      <a:r>
                        <a:rPr lang="en-US" sz="1000" b="0" i="0" u="none" strike="noStrike">
                          <a:latin typeface="Arial"/>
                        </a:rPr>
                        <a:t> $133,634.40 </a:t>
                      </a:r>
                    </a:p>
                  </a:txBody>
                  <a:tcPr marL="9525" marR="9525" marT="9525" marB="0" anchor="b"/>
                </a:tc>
                <a:tc>
                  <a:txBody>
                    <a:bodyPr/>
                    <a:lstStyle/>
                    <a:p>
                      <a:pPr algn="l" fontAlgn="b"/>
                      <a:r>
                        <a:rPr lang="en-US" sz="1000" b="0" i="0" u="none" strike="noStrike">
                          <a:latin typeface="Arial"/>
                        </a:rPr>
                        <a:t> $1,346,398.01 </a:t>
                      </a:r>
                    </a:p>
                  </a:txBody>
                  <a:tcPr marL="9525" marR="9525" marT="9525" marB="0" anchor="b"/>
                </a:tc>
                <a:tc>
                  <a:txBody>
                    <a:bodyPr/>
                    <a:lstStyle/>
                    <a:p>
                      <a:pPr algn="r" fontAlgn="b"/>
                      <a:r>
                        <a:rPr lang="en-US" sz="1000" b="0" i="0" u="none" strike="noStrike">
                          <a:latin typeface="Arial"/>
                        </a:rPr>
                        <a:t>36.25%</a:t>
                      </a:r>
                    </a:p>
                  </a:txBody>
                  <a:tcPr marL="9525" marR="9525" marT="9525" marB="0" anchor="b"/>
                </a:tc>
                <a:tc>
                  <a:txBody>
                    <a:bodyPr/>
                    <a:lstStyle/>
                    <a:p>
                      <a:pPr algn="l" fontAlgn="b"/>
                      <a:r>
                        <a:rPr lang="en-US" sz="1000" b="0" i="0" u="none" strike="noStrike">
                          <a:latin typeface="Arial"/>
                        </a:rPr>
                        <a:t> $1,546,386.00 </a:t>
                      </a:r>
                    </a:p>
                  </a:txBody>
                  <a:tcPr marL="9525" marR="9525" marT="9525" marB="0" anchor="b"/>
                </a:tc>
                <a:tc>
                  <a:txBody>
                    <a:bodyPr/>
                    <a:lstStyle/>
                    <a:p>
                      <a:pPr algn="l" fontAlgn="b"/>
                      <a:r>
                        <a:rPr lang="en-US" sz="1000" b="0" i="0" u="none" strike="noStrike">
                          <a:latin typeface="Arial"/>
                        </a:rPr>
                        <a:t> $(199,987.99)</a:t>
                      </a:r>
                    </a:p>
                  </a:txBody>
                  <a:tcPr marL="9525" marR="9525" marT="9525" marB="0" anchor="b"/>
                </a:tc>
                <a:tc>
                  <a:txBody>
                    <a:bodyPr/>
                    <a:lstStyle/>
                    <a:p>
                      <a:pPr algn="l" fontAlgn="b"/>
                      <a:r>
                        <a:rPr lang="en-US" sz="1000" b="0" i="0" u="none" strike="noStrike">
                          <a:latin typeface="Arial"/>
                        </a:rPr>
                        <a:t> $1,417,194.60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Gross income</a:t>
                      </a:r>
                    </a:p>
                  </a:txBody>
                  <a:tcPr marL="9525" marR="9525" marT="9525" marB="0" anchor="b"/>
                </a:tc>
                <a:tc>
                  <a:txBody>
                    <a:bodyPr/>
                    <a:lstStyle/>
                    <a:p>
                      <a:pPr algn="l" fontAlgn="b"/>
                      <a:r>
                        <a:rPr lang="en-US" sz="1000" b="0" i="0" u="none" strike="noStrike">
                          <a:latin typeface="Arial"/>
                        </a:rPr>
                        <a:t> $392,234.56 </a:t>
                      </a:r>
                    </a:p>
                  </a:txBody>
                  <a:tcPr marL="9525" marR="9525" marT="9525" marB="0" anchor="b"/>
                </a:tc>
                <a:tc>
                  <a:txBody>
                    <a:bodyPr/>
                    <a:lstStyle/>
                    <a:p>
                      <a:pPr algn="r" fontAlgn="b"/>
                      <a:r>
                        <a:rPr lang="en-US" sz="1000" b="0" i="0" u="none" strike="noStrike">
                          <a:latin typeface="Arial"/>
                        </a:rPr>
                        <a:t>101.51%</a:t>
                      </a:r>
                    </a:p>
                  </a:txBody>
                  <a:tcPr marL="9525" marR="9525" marT="9525" marB="0" anchor="b"/>
                </a:tc>
                <a:tc>
                  <a:txBody>
                    <a:bodyPr/>
                    <a:lstStyle/>
                    <a:p>
                      <a:pPr algn="l" fontAlgn="b"/>
                      <a:r>
                        <a:rPr lang="en-US" sz="1000" b="0" i="0" u="none" strike="noStrike">
                          <a:latin typeface="Arial"/>
                        </a:rPr>
                        <a:t> $388,334.00 </a:t>
                      </a:r>
                    </a:p>
                  </a:txBody>
                  <a:tcPr marL="9525" marR="9525" marT="9525" marB="0" anchor="b"/>
                </a:tc>
                <a:tc>
                  <a:txBody>
                    <a:bodyPr/>
                    <a:lstStyle/>
                    <a:p>
                      <a:pPr algn="l" fontAlgn="b"/>
                      <a:r>
                        <a:rPr lang="en-US" sz="1000" b="0" i="0" u="none" strike="noStrike">
                          <a:latin typeface="Arial"/>
                        </a:rPr>
                        <a:t> $     3,900.56 </a:t>
                      </a:r>
                    </a:p>
                  </a:txBody>
                  <a:tcPr marL="9525" marR="9525" marT="9525" marB="0" anchor="b"/>
                </a:tc>
                <a:tc>
                  <a:txBody>
                    <a:bodyPr/>
                    <a:lstStyle/>
                    <a:p>
                      <a:pPr algn="l" fontAlgn="b"/>
                      <a:r>
                        <a:rPr lang="en-US" sz="1000" b="0" i="0" u="none" strike="noStrike">
                          <a:latin typeface="Arial"/>
                        </a:rPr>
                        <a:t> $353,260.88 </a:t>
                      </a:r>
                    </a:p>
                  </a:txBody>
                  <a:tcPr marL="9525" marR="9525" marT="9525" marB="0" anchor="b"/>
                </a:tc>
                <a:tc>
                  <a:txBody>
                    <a:bodyPr/>
                    <a:lstStyle/>
                    <a:p>
                      <a:pPr algn="l" fontAlgn="b"/>
                      <a:r>
                        <a:rPr lang="en-US" sz="1000" b="0" i="0" u="none" strike="noStrike" dirty="0">
                          <a:latin typeface="Arial"/>
                        </a:rPr>
                        <a:t> $3,785,094.06 </a:t>
                      </a:r>
                    </a:p>
                  </a:txBody>
                  <a:tcPr marL="9525" marR="9525" marT="9525" marB="0" anchor="b"/>
                </a:tc>
                <a:tc>
                  <a:txBody>
                    <a:bodyPr/>
                    <a:lstStyle/>
                    <a:p>
                      <a:pPr algn="r" fontAlgn="b"/>
                      <a:r>
                        <a:rPr lang="en-US" sz="1000" b="0" i="0" u="none" strike="noStrike">
                          <a:latin typeface="Arial"/>
                        </a:rPr>
                        <a:t>101.90%</a:t>
                      </a:r>
                    </a:p>
                  </a:txBody>
                  <a:tcPr marL="9525" marR="9525" marT="9525" marB="0" anchor="b"/>
                </a:tc>
                <a:tc>
                  <a:txBody>
                    <a:bodyPr/>
                    <a:lstStyle/>
                    <a:p>
                      <a:pPr algn="l" fontAlgn="b"/>
                      <a:r>
                        <a:rPr lang="en-US" sz="1000" b="0" i="0" u="none" strike="noStrike">
                          <a:latin typeface="Arial"/>
                        </a:rPr>
                        <a:t> $3,936,782.00 </a:t>
                      </a:r>
                    </a:p>
                  </a:txBody>
                  <a:tcPr marL="9525" marR="9525" marT="9525" marB="0" anchor="b"/>
                </a:tc>
                <a:tc>
                  <a:txBody>
                    <a:bodyPr/>
                    <a:lstStyle/>
                    <a:p>
                      <a:pPr algn="l" fontAlgn="b"/>
                      <a:r>
                        <a:rPr lang="en-US" sz="1000" b="0" i="0" u="none" strike="noStrike">
                          <a:latin typeface="Arial"/>
                        </a:rPr>
                        <a:t> $(151,687.94)</a:t>
                      </a:r>
                    </a:p>
                  </a:txBody>
                  <a:tcPr marL="9525" marR="9525" marT="9525" marB="0" anchor="b"/>
                </a:tc>
                <a:tc>
                  <a:txBody>
                    <a:bodyPr/>
                    <a:lstStyle/>
                    <a:p>
                      <a:pPr algn="l" fontAlgn="b"/>
                      <a:r>
                        <a:rPr lang="en-US" sz="1000" b="0" i="0" u="none" strike="noStrike">
                          <a:latin typeface="Arial"/>
                        </a:rPr>
                        <a:t> $3,613,003.16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Financial Assistance and Discounts</a:t>
                      </a:r>
                    </a:p>
                  </a:txBody>
                  <a:tcPr marL="9525" marR="9525" marT="9525" marB="0" anchor="b"/>
                </a:tc>
                <a:tc>
                  <a:txBody>
                    <a:bodyPr/>
                    <a:lstStyle/>
                    <a:p>
                      <a:pPr algn="l" fontAlgn="b"/>
                      <a:r>
                        <a:rPr lang="en-US" sz="1000" b="0" i="0" u="none" strike="noStrike">
                          <a:latin typeface="Arial"/>
                        </a:rPr>
                        <a:t> $ (16,449.04)</a:t>
                      </a:r>
                    </a:p>
                  </a:txBody>
                  <a:tcPr marL="9525" marR="9525" marT="9525" marB="0" anchor="b"/>
                </a:tc>
                <a:tc>
                  <a:txBody>
                    <a:bodyPr/>
                    <a:lstStyle/>
                    <a:p>
                      <a:pPr algn="r" fontAlgn="b"/>
                      <a:r>
                        <a:rPr lang="en-US" sz="1000" b="0" i="0" u="none" strike="noStrike">
                          <a:latin typeface="Arial"/>
                        </a:rPr>
                        <a:t>-4.26%</a:t>
                      </a:r>
                    </a:p>
                  </a:txBody>
                  <a:tcPr marL="9525" marR="9525" marT="9525" marB="0" anchor="b"/>
                </a:tc>
                <a:tc>
                  <a:txBody>
                    <a:bodyPr/>
                    <a:lstStyle/>
                    <a:p>
                      <a:pPr algn="l" fontAlgn="b"/>
                      <a:r>
                        <a:rPr lang="en-US" sz="1000" b="0" i="0" u="none" strike="noStrike">
                          <a:latin typeface="Arial"/>
                        </a:rPr>
                        <a:t> $   (9,354.00)</a:t>
                      </a:r>
                    </a:p>
                  </a:txBody>
                  <a:tcPr marL="9525" marR="9525" marT="9525" marB="0" anchor="b"/>
                </a:tc>
                <a:tc>
                  <a:txBody>
                    <a:bodyPr/>
                    <a:lstStyle/>
                    <a:p>
                      <a:pPr algn="l" fontAlgn="b"/>
                      <a:r>
                        <a:rPr lang="en-US" sz="1000" b="0" i="0" u="none" strike="noStrike">
                          <a:latin typeface="Arial"/>
                        </a:rPr>
                        <a:t> $    (7,095.04)</a:t>
                      </a:r>
                    </a:p>
                  </a:txBody>
                  <a:tcPr marL="9525" marR="9525" marT="9525" marB="0" anchor="b"/>
                </a:tc>
                <a:tc>
                  <a:txBody>
                    <a:bodyPr/>
                    <a:lstStyle/>
                    <a:p>
                      <a:pPr algn="l" fontAlgn="b"/>
                      <a:r>
                        <a:rPr lang="en-US" sz="1000" b="0" i="0" u="none" strike="noStrike">
                          <a:latin typeface="Arial"/>
                        </a:rPr>
                        <a:t> $ (13,573.67)</a:t>
                      </a:r>
                    </a:p>
                  </a:txBody>
                  <a:tcPr marL="9525" marR="9525" marT="9525" marB="0" anchor="b"/>
                </a:tc>
                <a:tc>
                  <a:txBody>
                    <a:bodyPr/>
                    <a:lstStyle/>
                    <a:p>
                      <a:pPr algn="l" fontAlgn="b"/>
                      <a:r>
                        <a:rPr lang="en-US" sz="1000" b="0" i="0" u="none" strike="noStrike" dirty="0">
                          <a:latin typeface="Arial"/>
                        </a:rPr>
                        <a:t> $ </a:t>
                      </a:r>
                      <a:r>
                        <a:rPr lang="en-US" sz="1000" b="0" i="0" u="none" strike="noStrike" dirty="0" smtClean="0">
                          <a:latin typeface="Arial"/>
                        </a:rPr>
                        <a:t>(</a:t>
                      </a:r>
                      <a:r>
                        <a:rPr lang="en-US" sz="1000" b="0" i="0" u="none" strike="noStrike" dirty="0">
                          <a:latin typeface="Arial"/>
                        </a:rPr>
                        <a:t>153,056.06)</a:t>
                      </a:r>
                    </a:p>
                  </a:txBody>
                  <a:tcPr marL="9525" marR="9525" marT="9525" marB="0" anchor="b"/>
                </a:tc>
                <a:tc>
                  <a:txBody>
                    <a:bodyPr/>
                    <a:lstStyle/>
                    <a:p>
                      <a:pPr algn="r" fontAlgn="b"/>
                      <a:r>
                        <a:rPr lang="en-US" sz="1000" b="0" i="0" u="none" strike="noStrike">
                          <a:latin typeface="Arial"/>
                        </a:rPr>
                        <a:t>-4.12%</a:t>
                      </a:r>
                    </a:p>
                  </a:txBody>
                  <a:tcPr marL="9525" marR="9525" marT="9525" marB="0" anchor="b"/>
                </a:tc>
                <a:tc>
                  <a:txBody>
                    <a:bodyPr/>
                    <a:lstStyle/>
                    <a:p>
                      <a:pPr algn="l" fontAlgn="b"/>
                      <a:r>
                        <a:rPr lang="en-US" sz="1000" b="0" i="0" u="none" strike="noStrike">
                          <a:latin typeface="Arial"/>
                        </a:rPr>
                        <a:t> $    (89,641.00)</a:t>
                      </a:r>
                    </a:p>
                  </a:txBody>
                  <a:tcPr marL="9525" marR="9525" marT="9525" marB="0" anchor="b"/>
                </a:tc>
                <a:tc>
                  <a:txBody>
                    <a:bodyPr/>
                    <a:lstStyle/>
                    <a:p>
                      <a:pPr algn="l" fontAlgn="b"/>
                      <a:r>
                        <a:rPr lang="en-US" sz="1000" b="0" i="0" u="none" strike="noStrike">
                          <a:latin typeface="Arial"/>
                        </a:rPr>
                        <a:t> $  (63,415.06)</a:t>
                      </a:r>
                    </a:p>
                  </a:txBody>
                  <a:tcPr marL="9525" marR="9525" marT="9525" marB="0" anchor="b"/>
                </a:tc>
                <a:tc>
                  <a:txBody>
                    <a:bodyPr/>
                    <a:lstStyle/>
                    <a:p>
                      <a:pPr algn="l" fontAlgn="b"/>
                      <a:r>
                        <a:rPr lang="en-US" sz="1000" b="0" i="0" u="none" strike="noStrike">
                          <a:latin typeface="Arial"/>
                        </a:rPr>
                        <a:t> $  (101,443.70)</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Insufficient funds</a:t>
                      </a:r>
                    </a:p>
                  </a:txBody>
                  <a:tcPr marL="9525" marR="9525" marT="9525" marB="0" anchor="b"/>
                </a:tc>
                <a:tc>
                  <a:txBody>
                    <a:bodyPr/>
                    <a:lstStyle/>
                    <a:p>
                      <a:pPr algn="l" fontAlgn="b"/>
                      <a:r>
                        <a:rPr lang="en-US" sz="1000" b="0" i="0" u="none" strike="noStrike">
                          <a:latin typeface="Arial"/>
                        </a:rPr>
                        <a:t> $    1,114.40 </a:t>
                      </a:r>
                    </a:p>
                  </a:txBody>
                  <a:tcPr marL="9525" marR="9525" marT="9525" marB="0" anchor="b"/>
                </a:tc>
                <a:tc>
                  <a:txBody>
                    <a:bodyPr/>
                    <a:lstStyle/>
                    <a:p>
                      <a:pPr algn="r" fontAlgn="b"/>
                      <a:r>
                        <a:rPr lang="en-US" sz="1000" b="0" i="0" u="none" strike="noStrike">
                          <a:latin typeface="Arial"/>
                        </a:rPr>
                        <a:t>0.29%</a:t>
                      </a:r>
                    </a:p>
                  </a:txBody>
                  <a:tcPr marL="9525" marR="9525" marT="9525" marB="0" anchor="b"/>
                </a:tc>
                <a:tc>
                  <a:txBody>
                    <a:bodyPr/>
                    <a:lstStyle/>
                    <a:p>
                      <a:pPr algn="l" fontAlgn="b"/>
                      <a:r>
                        <a:rPr lang="en-US" sz="1000" b="0" i="0" u="none" strike="noStrike">
                          <a:latin typeface="Arial"/>
                        </a:rPr>
                        <a:t> $   (2,100.00)</a:t>
                      </a:r>
                    </a:p>
                  </a:txBody>
                  <a:tcPr marL="9525" marR="9525" marT="9525" marB="0" anchor="b"/>
                </a:tc>
                <a:tc>
                  <a:txBody>
                    <a:bodyPr/>
                    <a:lstStyle/>
                    <a:p>
                      <a:pPr algn="l" fontAlgn="b"/>
                      <a:r>
                        <a:rPr lang="en-US" sz="1000" b="0" i="0" u="none" strike="noStrike">
                          <a:latin typeface="Arial"/>
                        </a:rPr>
                        <a:t> $     3,214.40 </a:t>
                      </a:r>
                    </a:p>
                  </a:txBody>
                  <a:tcPr marL="9525" marR="9525" marT="9525" marB="0" anchor="b"/>
                </a:tc>
                <a:tc>
                  <a:txBody>
                    <a:bodyPr/>
                    <a:lstStyle/>
                    <a:p>
                      <a:pPr algn="l" fontAlgn="b"/>
                      <a:r>
                        <a:rPr lang="en-US" sz="1000" b="0" i="0" u="none" strike="noStrike">
                          <a:latin typeface="Arial"/>
                        </a:rPr>
                        <a:t> $    1,760.65 </a:t>
                      </a:r>
                    </a:p>
                  </a:txBody>
                  <a:tcPr marL="9525" marR="9525" marT="9525" marB="0" anchor="b"/>
                </a:tc>
                <a:tc>
                  <a:txBody>
                    <a:bodyPr/>
                    <a:lstStyle/>
                    <a:p>
                      <a:pPr algn="l" fontAlgn="b"/>
                      <a:r>
                        <a:rPr lang="en-US" sz="1000" b="0" i="0" u="none" strike="noStrike" dirty="0">
                          <a:latin typeface="Arial"/>
                        </a:rPr>
                        <a:t> $    </a:t>
                      </a:r>
                      <a:r>
                        <a:rPr lang="en-US" sz="1000" b="0" i="0" u="none" strike="noStrike" dirty="0" smtClean="0">
                          <a:latin typeface="Arial"/>
                        </a:rPr>
                        <a:t>(3,093.21</a:t>
                      </a:r>
                      <a:r>
                        <a:rPr lang="en-US" sz="1000" b="0" i="0" u="none" strike="noStrike" dirty="0">
                          <a:latin typeface="Arial"/>
                        </a:rPr>
                        <a:t>)</a:t>
                      </a:r>
                    </a:p>
                  </a:txBody>
                  <a:tcPr marL="9525" marR="9525" marT="9525" marB="0" anchor="b"/>
                </a:tc>
                <a:tc>
                  <a:txBody>
                    <a:bodyPr/>
                    <a:lstStyle/>
                    <a:p>
                      <a:pPr algn="r" fontAlgn="b"/>
                      <a:r>
                        <a:rPr lang="en-US" sz="1000" b="0" i="0" u="none" strike="noStrike">
                          <a:latin typeface="Arial"/>
                        </a:rPr>
                        <a:t>-0.08%</a:t>
                      </a:r>
                    </a:p>
                  </a:txBody>
                  <a:tcPr marL="9525" marR="9525" marT="9525" marB="0" anchor="b"/>
                </a:tc>
                <a:tc>
                  <a:txBody>
                    <a:bodyPr/>
                    <a:lstStyle/>
                    <a:p>
                      <a:pPr algn="l" fontAlgn="b"/>
                      <a:r>
                        <a:rPr lang="en-US" sz="1000" b="0" i="0" u="none" strike="noStrike">
                          <a:latin typeface="Arial"/>
                        </a:rPr>
                        <a:t> $    (21,000.00)</a:t>
                      </a:r>
                    </a:p>
                  </a:txBody>
                  <a:tcPr marL="9525" marR="9525" marT="9525" marB="0" anchor="b"/>
                </a:tc>
                <a:tc>
                  <a:txBody>
                    <a:bodyPr/>
                    <a:lstStyle/>
                    <a:p>
                      <a:pPr algn="l" fontAlgn="b"/>
                      <a:r>
                        <a:rPr lang="en-US" sz="1000" b="0" i="0" u="none" strike="noStrike">
                          <a:latin typeface="Arial"/>
                        </a:rPr>
                        <a:t> $   17,906.79 </a:t>
                      </a:r>
                    </a:p>
                  </a:txBody>
                  <a:tcPr marL="9525" marR="9525" marT="9525" marB="0" anchor="b"/>
                </a:tc>
                <a:tc>
                  <a:txBody>
                    <a:bodyPr/>
                    <a:lstStyle/>
                    <a:p>
                      <a:pPr algn="l" fontAlgn="b"/>
                      <a:r>
                        <a:rPr lang="en-US" sz="1000" b="0" i="0" u="none" strike="noStrike">
                          <a:latin typeface="Arial"/>
                        </a:rPr>
                        <a:t> $      (9,383.68)</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Total operating income</a:t>
                      </a:r>
                    </a:p>
                  </a:txBody>
                  <a:tcPr marL="9525" marR="9525" marT="9525" marB="0" anchor="b"/>
                </a:tc>
                <a:tc>
                  <a:txBody>
                    <a:bodyPr/>
                    <a:lstStyle/>
                    <a:p>
                      <a:pPr algn="l" fontAlgn="b"/>
                      <a:r>
                        <a:rPr lang="en-US" sz="1000" b="0" i="0" u="none" strike="noStrike">
                          <a:latin typeface="Arial"/>
                        </a:rPr>
                        <a:t> $376,899.92 </a:t>
                      </a:r>
                    </a:p>
                  </a:txBody>
                  <a:tcPr marL="9525" marR="9525" marT="9525" marB="0" anchor="b"/>
                </a:tc>
                <a:tc>
                  <a:txBody>
                    <a:bodyPr/>
                    <a:lstStyle/>
                    <a:p>
                      <a:pPr algn="r" fontAlgn="b"/>
                      <a:r>
                        <a:rPr lang="en-US" sz="1000" b="0" i="0" u="none" strike="noStrike">
                          <a:latin typeface="Arial"/>
                        </a:rPr>
                        <a:t>97.54%</a:t>
                      </a:r>
                    </a:p>
                  </a:txBody>
                  <a:tcPr marL="9525" marR="9525" marT="9525" marB="0" anchor="b"/>
                </a:tc>
                <a:tc>
                  <a:txBody>
                    <a:bodyPr/>
                    <a:lstStyle/>
                    <a:p>
                      <a:pPr algn="l" fontAlgn="b"/>
                      <a:r>
                        <a:rPr lang="en-US" sz="1000" b="0" i="0" u="none" strike="noStrike">
                          <a:latin typeface="Arial"/>
                        </a:rPr>
                        <a:t> $376,880.00 </a:t>
                      </a:r>
                    </a:p>
                  </a:txBody>
                  <a:tcPr marL="9525" marR="9525" marT="9525" marB="0" anchor="b"/>
                </a:tc>
                <a:tc>
                  <a:txBody>
                    <a:bodyPr/>
                    <a:lstStyle/>
                    <a:p>
                      <a:pPr algn="l" fontAlgn="b"/>
                      <a:r>
                        <a:rPr lang="en-US" sz="1000" b="0" i="0" u="none" strike="noStrike">
                          <a:latin typeface="Arial"/>
                        </a:rPr>
                        <a:t> $         19.92 </a:t>
                      </a:r>
                    </a:p>
                  </a:txBody>
                  <a:tcPr marL="9525" marR="9525" marT="9525" marB="0" anchor="b"/>
                </a:tc>
                <a:tc>
                  <a:txBody>
                    <a:bodyPr/>
                    <a:lstStyle/>
                    <a:p>
                      <a:pPr algn="l" fontAlgn="b"/>
                      <a:r>
                        <a:rPr lang="en-US" sz="1000" b="0" i="0" u="none" strike="noStrike">
                          <a:latin typeface="Arial"/>
                        </a:rPr>
                        <a:t> $341,447.86 </a:t>
                      </a:r>
                    </a:p>
                  </a:txBody>
                  <a:tcPr marL="9525" marR="9525" marT="9525" marB="0" anchor="b"/>
                </a:tc>
                <a:tc>
                  <a:txBody>
                    <a:bodyPr/>
                    <a:lstStyle/>
                    <a:p>
                      <a:pPr algn="l" fontAlgn="b"/>
                      <a:r>
                        <a:rPr lang="en-US" sz="1000" b="0" i="0" u="none" strike="noStrike" dirty="0">
                          <a:latin typeface="Arial"/>
                        </a:rPr>
                        <a:t> $3,628,944.79 </a:t>
                      </a:r>
                    </a:p>
                  </a:txBody>
                  <a:tcPr marL="9525" marR="9525" marT="9525" marB="0" anchor="b"/>
                </a:tc>
                <a:tc>
                  <a:txBody>
                    <a:bodyPr/>
                    <a:lstStyle/>
                    <a:p>
                      <a:pPr algn="r" fontAlgn="b"/>
                      <a:r>
                        <a:rPr lang="en-US" sz="1000" b="0" i="0" u="none" strike="noStrike">
                          <a:latin typeface="Arial"/>
                        </a:rPr>
                        <a:t>97.69%</a:t>
                      </a:r>
                    </a:p>
                  </a:txBody>
                  <a:tcPr marL="9525" marR="9525" marT="9525" marB="0" anchor="b"/>
                </a:tc>
                <a:tc>
                  <a:txBody>
                    <a:bodyPr/>
                    <a:lstStyle/>
                    <a:p>
                      <a:pPr algn="l" fontAlgn="b"/>
                      <a:r>
                        <a:rPr lang="en-US" sz="1000" b="0" i="0" u="none" strike="noStrike">
                          <a:latin typeface="Arial"/>
                        </a:rPr>
                        <a:t> $3,826,141.00 </a:t>
                      </a:r>
                    </a:p>
                  </a:txBody>
                  <a:tcPr marL="9525" marR="9525" marT="9525" marB="0" anchor="b"/>
                </a:tc>
                <a:tc>
                  <a:txBody>
                    <a:bodyPr/>
                    <a:lstStyle/>
                    <a:p>
                      <a:pPr algn="l" fontAlgn="b"/>
                      <a:r>
                        <a:rPr lang="en-US" sz="1000" b="0" i="0" u="none" strike="noStrike">
                          <a:latin typeface="Arial"/>
                        </a:rPr>
                        <a:t> $(197,196.21)</a:t>
                      </a:r>
                    </a:p>
                  </a:txBody>
                  <a:tcPr marL="9525" marR="9525" marT="9525" marB="0" anchor="b"/>
                </a:tc>
                <a:tc>
                  <a:txBody>
                    <a:bodyPr/>
                    <a:lstStyle/>
                    <a:p>
                      <a:pPr algn="l" fontAlgn="b"/>
                      <a:r>
                        <a:rPr lang="en-US" sz="1000" b="0" i="0" u="none" strike="noStrike">
                          <a:latin typeface="Arial"/>
                        </a:rPr>
                        <a:t> $3,502,175.78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Interest and Dividend income</a:t>
                      </a:r>
                    </a:p>
                  </a:txBody>
                  <a:tcPr marL="9525" marR="9525" marT="9525" marB="0" anchor="b"/>
                </a:tc>
                <a:tc>
                  <a:txBody>
                    <a:bodyPr/>
                    <a:lstStyle/>
                    <a:p>
                      <a:pPr algn="l" fontAlgn="b"/>
                      <a:r>
                        <a:rPr lang="en-US" sz="1000" b="0" i="0" u="none" strike="noStrike">
                          <a:latin typeface="Arial"/>
                        </a:rPr>
                        <a:t> $    2,922.37 </a:t>
                      </a:r>
                    </a:p>
                  </a:txBody>
                  <a:tcPr marL="9525" marR="9525" marT="9525" marB="0" anchor="b"/>
                </a:tc>
                <a:tc>
                  <a:txBody>
                    <a:bodyPr/>
                    <a:lstStyle/>
                    <a:p>
                      <a:pPr algn="r" fontAlgn="b"/>
                      <a:r>
                        <a:rPr lang="en-US" sz="1000" b="0" i="0" u="none" strike="noStrike">
                          <a:latin typeface="Arial"/>
                        </a:rPr>
                        <a:t>0.76%</a:t>
                      </a:r>
                    </a:p>
                  </a:txBody>
                  <a:tcPr marL="9525" marR="9525" marT="9525" marB="0" anchor="b"/>
                </a:tc>
                <a:tc>
                  <a:txBody>
                    <a:bodyPr/>
                    <a:lstStyle/>
                    <a:p>
                      <a:pPr algn="l" fontAlgn="b"/>
                      <a:r>
                        <a:rPr lang="en-US" sz="1000" b="0" i="0" u="none" strike="noStrike">
                          <a:latin typeface="Arial"/>
                        </a:rPr>
                        <a:t> $      200.00 </a:t>
                      </a:r>
                    </a:p>
                  </a:txBody>
                  <a:tcPr marL="9525" marR="9525" marT="9525" marB="0" anchor="b"/>
                </a:tc>
                <a:tc>
                  <a:txBody>
                    <a:bodyPr/>
                    <a:lstStyle/>
                    <a:p>
                      <a:pPr algn="l" fontAlgn="b"/>
                      <a:r>
                        <a:rPr lang="en-US" sz="1000" b="0" i="0" u="none" strike="noStrike">
                          <a:latin typeface="Arial"/>
                        </a:rPr>
                        <a:t> $     2,722.37 </a:t>
                      </a:r>
                    </a:p>
                  </a:txBody>
                  <a:tcPr marL="9525" marR="9525" marT="9525" marB="0" anchor="b"/>
                </a:tc>
                <a:tc>
                  <a:txBody>
                    <a:bodyPr/>
                    <a:lstStyle/>
                    <a:p>
                      <a:pPr algn="l" fontAlgn="b"/>
                      <a:r>
                        <a:rPr lang="en-US" sz="1000" b="0" i="0" u="none" strike="noStrike">
                          <a:latin typeface="Arial"/>
                        </a:rPr>
                        <a:t> $    3,563.33 </a:t>
                      </a:r>
                    </a:p>
                  </a:txBody>
                  <a:tcPr marL="9525" marR="9525" marT="9525" marB="0" anchor="b"/>
                </a:tc>
                <a:tc>
                  <a:txBody>
                    <a:bodyPr/>
                    <a:lstStyle/>
                    <a:p>
                      <a:pPr algn="l" fontAlgn="b"/>
                      <a:r>
                        <a:rPr lang="en-US" sz="1000" b="0" i="0" u="none" strike="noStrike">
                          <a:latin typeface="Arial"/>
                        </a:rPr>
                        <a:t> $     20,143.77 </a:t>
                      </a:r>
                    </a:p>
                  </a:txBody>
                  <a:tcPr marL="9525" marR="9525" marT="9525" marB="0" anchor="b"/>
                </a:tc>
                <a:tc>
                  <a:txBody>
                    <a:bodyPr/>
                    <a:lstStyle/>
                    <a:p>
                      <a:pPr algn="r" fontAlgn="b"/>
                      <a:r>
                        <a:rPr lang="en-US" sz="1000" b="0" i="0" u="none" strike="noStrike">
                          <a:latin typeface="Arial"/>
                        </a:rPr>
                        <a:t>0.54%</a:t>
                      </a:r>
                    </a:p>
                  </a:txBody>
                  <a:tcPr marL="9525" marR="9525" marT="9525" marB="0" anchor="b"/>
                </a:tc>
                <a:tc>
                  <a:txBody>
                    <a:bodyPr/>
                    <a:lstStyle/>
                    <a:p>
                      <a:pPr algn="l" fontAlgn="b"/>
                      <a:r>
                        <a:rPr lang="en-US" sz="1000" b="0" i="0" u="none" strike="noStrike">
                          <a:latin typeface="Arial"/>
                        </a:rPr>
                        <a:t> $       2,000.00 </a:t>
                      </a:r>
                    </a:p>
                  </a:txBody>
                  <a:tcPr marL="9525" marR="9525" marT="9525" marB="0" anchor="b"/>
                </a:tc>
                <a:tc>
                  <a:txBody>
                    <a:bodyPr/>
                    <a:lstStyle/>
                    <a:p>
                      <a:pPr algn="l" fontAlgn="b"/>
                      <a:r>
                        <a:rPr lang="en-US" sz="1000" b="0" i="0" u="none" strike="noStrike">
                          <a:latin typeface="Arial"/>
                        </a:rPr>
                        <a:t> $   18,143.77 </a:t>
                      </a:r>
                    </a:p>
                  </a:txBody>
                  <a:tcPr marL="9525" marR="9525" marT="9525" marB="0" anchor="b"/>
                </a:tc>
                <a:tc>
                  <a:txBody>
                    <a:bodyPr/>
                    <a:lstStyle/>
                    <a:p>
                      <a:pPr algn="l" fontAlgn="b"/>
                      <a:r>
                        <a:rPr lang="en-US" sz="1000" b="0" i="0" u="none" strike="noStrike">
                          <a:latin typeface="Arial"/>
                        </a:rPr>
                        <a:t> $     16,559.34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Unrealized Gain (loss) Investments</a:t>
                      </a:r>
                    </a:p>
                  </a:txBody>
                  <a:tcPr marL="9525" marR="9525" marT="9525" marB="0" anchor="b"/>
                </a:tc>
                <a:tc>
                  <a:txBody>
                    <a:bodyPr/>
                    <a:lstStyle/>
                    <a:p>
                      <a:pPr algn="l" fontAlgn="b"/>
                      <a:r>
                        <a:rPr lang="en-US" sz="1000" b="0" i="0" u="none" strike="noStrike">
                          <a:latin typeface="Arial"/>
                        </a:rPr>
                        <a:t> $    6,415.66 </a:t>
                      </a:r>
                    </a:p>
                  </a:txBody>
                  <a:tcPr marL="9525" marR="9525" marT="9525" marB="0" anchor="b"/>
                </a:tc>
                <a:tc>
                  <a:txBody>
                    <a:bodyPr/>
                    <a:lstStyle/>
                    <a:p>
                      <a:pPr algn="r" fontAlgn="b"/>
                      <a:r>
                        <a:rPr lang="en-US" sz="1000" b="0" i="0" u="none" strike="noStrike">
                          <a:latin typeface="Arial"/>
                        </a:rPr>
                        <a:t>1.66%</a:t>
                      </a:r>
                    </a:p>
                  </a:txBody>
                  <a:tcPr marL="9525" marR="9525" marT="9525" marB="0" anchor="b"/>
                </a:tc>
                <a:tc>
                  <a:txBody>
                    <a:bodyPr/>
                    <a:lstStyle/>
                    <a:p>
                      <a:pPr algn="l" fontAlgn="b"/>
                      <a:r>
                        <a:rPr lang="en-US" sz="1000" b="0" i="0" u="none" strike="noStrike">
                          <a:latin typeface="Arial"/>
                        </a:rPr>
                        <a:t> $    1,200.00 </a:t>
                      </a:r>
                    </a:p>
                  </a:txBody>
                  <a:tcPr marL="9525" marR="9525" marT="9525" marB="0" anchor="b"/>
                </a:tc>
                <a:tc>
                  <a:txBody>
                    <a:bodyPr/>
                    <a:lstStyle/>
                    <a:p>
                      <a:pPr algn="l" fontAlgn="b"/>
                      <a:r>
                        <a:rPr lang="en-US" sz="1000" b="0" i="0" u="none" strike="noStrike">
                          <a:latin typeface="Arial"/>
                        </a:rPr>
                        <a:t> $     5,215.66 </a:t>
                      </a:r>
                    </a:p>
                  </a:txBody>
                  <a:tcPr marL="9525" marR="9525" marT="9525" marB="0" anchor="b"/>
                </a:tc>
                <a:tc>
                  <a:txBody>
                    <a:bodyPr/>
                    <a:lstStyle/>
                    <a:p>
                      <a:pPr algn="l" fontAlgn="b"/>
                      <a:r>
                        <a:rPr lang="en-US" sz="1000" b="0" i="0" u="none" strike="noStrike">
                          <a:latin typeface="Arial"/>
                        </a:rPr>
                        <a:t> $  14,335.47 </a:t>
                      </a:r>
                    </a:p>
                  </a:txBody>
                  <a:tcPr marL="9525" marR="9525" marT="9525" marB="0" anchor="b"/>
                </a:tc>
                <a:tc>
                  <a:txBody>
                    <a:bodyPr/>
                    <a:lstStyle/>
                    <a:p>
                      <a:pPr algn="l" fontAlgn="b"/>
                      <a:r>
                        <a:rPr lang="en-US" sz="1000" b="0" i="0" u="none" strike="noStrike">
                          <a:latin typeface="Arial"/>
                        </a:rPr>
                        <a:t> $     36,278.26 </a:t>
                      </a:r>
                    </a:p>
                  </a:txBody>
                  <a:tcPr marL="9525" marR="9525" marT="9525" marB="0" anchor="b"/>
                </a:tc>
                <a:tc>
                  <a:txBody>
                    <a:bodyPr/>
                    <a:lstStyle/>
                    <a:p>
                      <a:pPr algn="r" fontAlgn="b"/>
                      <a:r>
                        <a:rPr lang="en-US" sz="1000" b="0" i="0" u="none" strike="noStrike">
                          <a:latin typeface="Arial"/>
                        </a:rPr>
                        <a:t>0.98%</a:t>
                      </a:r>
                    </a:p>
                  </a:txBody>
                  <a:tcPr marL="9525" marR="9525" marT="9525" marB="0" anchor="b"/>
                </a:tc>
                <a:tc>
                  <a:txBody>
                    <a:bodyPr/>
                    <a:lstStyle/>
                    <a:p>
                      <a:pPr algn="l" fontAlgn="b"/>
                      <a:r>
                        <a:rPr lang="en-US" sz="1000" b="0" i="0" u="none" strike="noStrike">
                          <a:latin typeface="Arial"/>
                        </a:rPr>
                        <a:t> $     12,000.00 </a:t>
                      </a:r>
                    </a:p>
                  </a:txBody>
                  <a:tcPr marL="9525" marR="9525" marT="9525" marB="0" anchor="b"/>
                </a:tc>
                <a:tc>
                  <a:txBody>
                    <a:bodyPr/>
                    <a:lstStyle/>
                    <a:p>
                      <a:pPr algn="l" fontAlgn="b"/>
                      <a:r>
                        <a:rPr lang="en-US" sz="1000" b="0" i="0" u="none" strike="noStrike">
                          <a:latin typeface="Arial"/>
                        </a:rPr>
                        <a:t> $   24,278.26 </a:t>
                      </a:r>
                    </a:p>
                  </a:txBody>
                  <a:tcPr marL="9525" marR="9525" marT="9525" marB="0" anchor="b"/>
                </a:tc>
                <a:tc>
                  <a:txBody>
                    <a:bodyPr/>
                    <a:lstStyle/>
                    <a:p>
                      <a:pPr algn="l" fontAlgn="b"/>
                      <a:r>
                        <a:rPr lang="en-US" sz="1000" b="0" i="0" u="none" strike="noStrike">
                          <a:latin typeface="Arial"/>
                        </a:rPr>
                        <a:t> $     35,686.99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Realized Gain (loss) Investments</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r" fontAlgn="b"/>
                      <a:r>
                        <a:rPr lang="en-US" sz="1000" b="0" i="0" u="none" strike="noStrike">
                          <a:latin typeface="Arial"/>
                        </a:rPr>
                        <a:t>0.00%</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r>
                        <a:rPr lang="en-US" sz="1000" b="0" i="0" u="none" strike="noStrike">
                          <a:latin typeface="Arial"/>
                        </a:rPr>
                        <a:t> $     13,000.00 </a:t>
                      </a:r>
                    </a:p>
                  </a:txBody>
                  <a:tcPr marL="9525" marR="9525" marT="9525" marB="0" anchor="b"/>
                </a:tc>
                <a:tc>
                  <a:txBody>
                    <a:bodyPr/>
                    <a:lstStyle/>
                    <a:p>
                      <a:pPr algn="r" fontAlgn="b"/>
                      <a:r>
                        <a:rPr lang="en-US" sz="1000" b="0" i="0" u="none" strike="noStrike">
                          <a:latin typeface="Arial"/>
                        </a:rPr>
                        <a:t>0.35%</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r>
                        <a:rPr lang="en-US" sz="1000" b="0" i="0" u="none" strike="noStrike">
                          <a:latin typeface="Arial"/>
                        </a:rPr>
                        <a:t> $   13,000.00 </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Other income</a:t>
                      </a:r>
                    </a:p>
                  </a:txBody>
                  <a:tcPr marL="9525" marR="9525" marT="9525" marB="0" anchor="b"/>
                </a:tc>
                <a:tc>
                  <a:txBody>
                    <a:bodyPr/>
                    <a:lstStyle/>
                    <a:p>
                      <a:pPr algn="l" fontAlgn="b"/>
                      <a:r>
                        <a:rPr lang="en-US" sz="1000" b="0" i="0" u="none" strike="noStrike">
                          <a:latin typeface="Arial"/>
                        </a:rPr>
                        <a:t> $      178.38 </a:t>
                      </a:r>
                    </a:p>
                  </a:txBody>
                  <a:tcPr marL="9525" marR="9525" marT="9525" marB="0" anchor="b"/>
                </a:tc>
                <a:tc>
                  <a:txBody>
                    <a:bodyPr/>
                    <a:lstStyle/>
                    <a:p>
                      <a:pPr algn="r" fontAlgn="b"/>
                      <a:r>
                        <a:rPr lang="en-US" sz="1000" b="0" i="0" u="none" strike="noStrike">
                          <a:latin typeface="Arial"/>
                        </a:rPr>
                        <a:t>0.05%</a:t>
                      </a:r>
                    </a:p>
                  </a:txBody>
                  <a:tcPr marL="9525" marR="9525" marT="9525" marB="0" anchor="b"/>
                </a:tc>
                <a:tc>
                  <a:txBody>
                    <a:bodyPr/>
                    <a:lstStyle/>
                    <a:p>
                      <a:pPr algn="l" fontAlgn="b"/>
                      <a:r>
                        <a:rPr lang="en-US" sz="1000" b="0" i="0" u="none" strike="noStrike">
                          <a:latin typeface="Arial"/>
                        </a:rPr>
                        <a:t> $    1,500.00 </a:t>
                      </a:r>
                    </a:p>
                  </a:txBody>
                  <a:tcPr marL="9525" marR="9525" marT="9525" marB="0" anchor="b"/>
                </a:tc>
                <a:tc>
                  <a:txBody>
                    <a:bodyPr/>
                    <a:lstStyle/>
                    <a:p>
                      <a:pPr algn="l" fontAlgn="b"/>
                      <a:r>
                        <a:rPr lang="en-US" sz="1000" b="0" i="0" u="none" strike="noStrike">
                          <a:latin typeface="Arial"/>
                        </a:rPr>
                        <a:t> $    (1,321.62)</a:t>
                      </a:r>
                    </a:p>
                  </a:txBody>
                  <a:tcPr marL="9525" marR="9525" marT="9525" marB="0" anchor="b"/>
                </a:tc>
                <a:tc>
                  <a:txBody>
                    <a:bodyPr/>
                    <a:lstStyle/>
                    <a:p>
                      <a:pPr algn="l" fontAlgn="b"/>
                      <a:r>
                        <a:rPr lang="en-US" sz="1000" b="0" i="0" u="none" strike="noStrike">
                          <a:latin typeface="Arial"/>
                        </a:rPr>
                        <a:t> $      205.72 </a:t>
                      </a:r>
                    </a:p>
                  </a:txBody>
                  <a:tcPr marL="9525" marR="9525" marT="9525" marB="0" anchor="b"/>
                </a:tc>
                <a:tc>
                  <a:txBody>
                    <a:bodyPr/>
                    <a:lstStyle/>
                    <a:p>
                      <a:pPr algn="l" fontAlgn="b"/>
                      <a:r>
                        <a:rPr lang="en-US" sz="1000" b="0" i="0" u="none" strike="noStrike">
                          <a:latin typeface="Arial"/>
                        </a:rPr>
                        <a:t> $     16,280.69 </a:t>
                      </a:r>
                    </a:p>
                  </a:txBody>
                  <a:tcPr marL="9525" marR="9525" marT="9525" marB="0" anchor="b"/>
                </a:tc>
                <a:tc>
                  <a:txBody>
                    <a:bodyPr/>
                    <a:lstStyle/>
                    <a:p>
                      <a:pPr algn="r" fontAlgn="b"/>
                      <a:r>
                        <a:rPr lang="en-US" sz="1000" b="0" i="0" u="none" strike="noStrike">
                          <a:latin typeface="Arial"/>
                        </a:rPr>
                        <a:t>0.44%</a:t>
                      </a:r>
                    </a:p>
                  </a:txBody>
                  <a:tcPr marL="9525" marR="9525" marT="9525" marB="0" anchor="b"/>
                </a:tc>
                <a:tc>
                  <a:txBody>
                    <a:bodyPr/>
                    <a:lstStyle/>
                    <a:p>
                      <a:pPr algn="l" fontAlgn="b"/>
                      <a:r>
                        <a:rPr lang="en-US" sz="1000" b="0" i="0" u="none" strike="noStrike">
                          <a:latin typeface="Arial"/>
                        </a:rPr>
                        <a:t> $     15,000.00 </a:t>
                      </a:r>
                    </a:p>
                  </a:txBody>
                  <a:tcPr marL="9525" marR="9525" marT="9525" marB="0" anchor="b"/>
                </a:tc>
                <a:tc>
                  <a:txBody>
                    <a:bodyPr/>
                    <a:lstStyle/>
                    <a:p>
                      <a:pPr algn="l" fontAlgn="b"/>
                      <a:r>
                        <a:rPr lang="en-US" sz="1000" b="0" i="0" u="none" strike="noStrike">
                          <a:latin typeface="Arial"/>
                        </a:rPr>
                        <a:t> $     1,280.69 </a:t>
                      </a:r>
                    </a:p>
                  </a:txBody>
                  <a:tcPr marL="9525" marR="9525" marT="9525" marB="0" anchor="b"/>
                </a:tc>
                <a:tc>
                  <a:txBody>
                    <a:bodyPr/>
                    <a:lstStyle/>
                    <a:p>
                      <a:pPr algn="l" fontAlgn="b"/>
                      <a:r>
                        <a:rPr lang="en-US" sz="1000" b="0" i="0" u="none" strike="noStrike">
                          <a:latin typeface="Arial"/>
                        </a:rPr>
                        <a:t> $     25,531.99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Total income</a:t>
                      </a:r>
                    </a:p>
                  </a:txBody>
                  <a:tcPr marL="9525" marR="9525" marT="9525" marB="0" anchor="b"/>
                </a:tc>
                <a:tc>
                  <a:txBody>
                    <a:bodyPr/>
                    <a:lstStyle/>
                    <a:p>
                      <a:pPr algn="l" fontAlgn="b"/>
                      <a:r>
                        <a:rPr lang="en-US" sz="1000" b="1" i="0" u="none" strike="noStrike">
                          <a:latin typeface="Arial"/>
                        </a:rPr>
                        <a:t> $386,416.33 </a:t>
                      </a:r>
                    </a:p>
                  </a:txBody>
                  <a:tcPr marL="9525" marR="9525" marT="9525" marB="0" anchor="b"/>
                </a:tc>
                <a:tc>
                  <a:txBody>
                    <a:bodyPr/>
                    <a:lstStyle/>
                    <a:p>
                      <a:pPr algn="r" fontAlgn="b"/>
                      <a:r>
                        <a:rPr lang="en-US" sz="1000" b="1" i="0" u="none" strike="noStrike">
                          <a:latin typeface="Arial"/>
                        </a:rPr>
                        <a:t>100.00%</a:t>
                      </a:r>
                    </a:p>
                  </a:txBody>
                  <a:tcPr marL="9525" marR="9525" marT="9525" marB="0" anchor="b"/>
                </a:tc>
                <a:tc>
                  <a:txBody>
                    <a:bodyPr/>
                    <a:lstStyle/>
                    <a:p>
                      <a:pPr algn="l" fontAlgn="b"/>
                      <a:r>
                        <a:rPr lang="en-US" sz="1000" b="1" i="0" u="none" strike="noStrike">
                          <a:latin typeface="Arial"/>
                        </a:rPr>
                        <a:t> $379,780.00 </a:t>
                      </a:r>
                    </a:p>
                  </a:txBody>
                  <a:tcPr marL="9525" marR="9525" marT="9525" marB="0" anchor="b"/>
                </a:tc>
                <a:tc>
                  <a:txBody>
                    <a:bodyPr/>
                    <a:lstStyle/>
                    <a:p>
                      <a:pPr algn="l" fontAlgn="b"/>
                      <a:r>
                        <a:rPr lang="en-US" sz="1000" b="1" i="0" u="none" strike="noStrike">
                          <a:latin typeface="Arial"/>
                        </a:rPr>
                        <a:t> $     6,636.33 </a:t>
                      </a:r>
                    </a:p>
                  </a:txBody>
                  <a:tcPr marL="9525" marR="9525" marT="9525" marB="0" anchor="b"/>
                </a:tc>
                <a:tc>
                  <a:txBody>
                    <a:bodyPr/>
                    <a:lstStyle/>
                    <a:p>
                      <a:pPr algn="l" fontAlgn="b"/>
                      <a:r>
                        <a:rPr lang="en-US" sz="1000" b="1" i="0" u="none" strike="noStrike">
                          <a:latin typeface="Arial"/>
                        </a:rPr>
                        <a:t> $359,552.38 </a:t>
                      </a:r>
                    </a:p>
                  </a:txBody>
                  <a:tcPr marL="9525" marR="9525" marT="9525" marB="0" anchor="b"/>
                </a:tc>
                <a:tc>
                  <a:txBody>
                    <a:bodyPr/>
                    <a:lstStyle/>
                    <a:p>
                      <a:pPr algn="l" fontAlgn="b"/>
                      <a:r>
                        <a:rPr lang="en-US" sz="1000" b="1" i="0" u="none" strike="noStrike">
                          <a:latin typeface="Arial"/>
                        </a:rPr>
                        <a:t> $3,714,647.51 </a:t>
                      </a:r>
                    </a:p>
                  </a:txBody>
                  <a:tcPr marL="9525" marR="9525" marT="9525" marB="0" anchor="b"/>
                </a:tc>
                <a:tc>
                  <a:txBody>
                    <a:bodyPr/>
                    <a:lstStyle/>
                    <a:p>
                      <a:pPr algn="r" fontAlgn="b"/>
                      <a:r>
                        <a:rPr lang="en-US" sz="1000" b="1" i="0" u="none" strike="noStrike">
                          <a:latin typeface="Arial"/>
                        </a:rPr>
                        <a:t>100.00%</a:t>
                      </a:r>
                    </a:p>
                  </a:txBody>
                  <a:tcPr marL="9525" marR="9525" marT="9525" marB="0" anchor="b"/>
                </a:tc>
                <a:tc>
                  <a:txBody>
                    <a:bodyPr/>
                    <a:lstStyle/>
                    <a:p>
                      <a:pPr algn="l" fontAlgn="b"/>
                      <a:r>
                        <a:rPr lang="en-US" sz="1000" b="1" i="0" u="none" strike="noStrike">
                          <a:latin typeface="Arial"/>
                        </a:rPr>
                        <a:t> $3,855,141.00 </a:t>
                      </a:r>
                    </a:p>
                  </a:txBody>
                  <a:tcPr marL="9525" marR="9525" marT="9525" marB="0" anchor="b"/>
                </a:tc>
                <a:tc>
                  <a:txBody>
                    <a:bodyPr/>
                    <a:lstStyle/>
                    <a:p>
                      <a:pPr algn="l" fontAlgn="b"/>
                      <a:r>
                        <a:rPr lang="en-US" sz="1000" b="1" i="0" u="none" strike="noStrike">
                          <a:latin typeface="Arial"/>
                        </a:rPr>
                        <a:t> $(140,493.49)</a:t>
                      </a:r>
                    </a:p>
                  </a:txBody>
                  <a:tcPr marL="9525" marR="9525" marT="9525" marB="0" anchor="b"/>
                </a:tc>
                <a:tc>
                  <a:txBody>
                    <a:bodyPr/>
                    <a:lstStyle/>
                    <a:p>
                      <a:pPr algn="l" fontAlgn="b"/>
                      <a:r>
                        <a:rPr lang="en-US" sz="1000" b="1" i="0" u="none" strike="noStrike">
                          <a:latin typeface="Arial"/>
                        </a:rPr>
                        <a:t> $3,579,954.10 </a:t>
                      </a: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r>
                        <a:rPr lang="en-US" sz="800" b="1" i="0" u="none" strike="noStrike">
                          <a:latin typeface="Arial"/>
                        </a:rPr>
                        <a:t>Salaries</a:t>
                      </a:r>
                    </a:p>
                  </a:txBody>
                  <a:tcPr marL="9525" marR="9525" marT="9525" marB="0" anchor="b"/>
                </a:tc>
                <a:tc>
                  <a:txBody>
                    <a:bodyPr/>
                    <a:lstStyle/>
                    <a:p>
                      <a:pPr algn="l" fontAlgn="b"/>
                      <a:r>
                        <a:rPr lang="en-US" sz="1000" b="0" i="0" u="none" strike="noStrike">
                          <a:latin typeface="Arial"/>
                        </a:rPr>
                        <a:t> $178,964.44 </a:t>
                      </a:r>
                    </a:p>
                  </a:txBody>
                  <a:tcPr marL="9525" marR="9525" marT="9525" marB="0" anchor="b"/>
                </a:tc>
                <a:tc>
                  <a:txBody>
                    <a:bodyPr/>
                    <a:lstStyle/>
                    <a:p>
                      <a:pPr algn="r" fontAlgn="b"/>
                      <a:r>
                        <a:rPr lang="en-US" sz="1000" b="0" i="0" u="none" strike="noStrike">
                          <a:latin typeface="Arial"/>
                        </a:rPr>
                        <a:t>46.31%</a:t>
                      </a:r>
                    </a:p>
                  </a:txBody>
                  <a:tcPr marL="9525" marR="9525" marT="9525" marB="0" anchor="b"/>
                </a:tc>
                <a:tc>
                  <a:txBody>
                    <a:bodyPr/>
                    <a:lstStyle/>
                    <a:p>
                      <a:pPr algn="l" fontAlgn="b"/>
                      <a:r>
                        <a:rPr lang="en-US" sz="1000" b="0" i="0" u="none" strike="noStrike">
                          <a:latin typeface="Arial"/>
                        </a:rPr>
                        <a:t> $196,654.00 </a:t>
                      </a:r>
                    </a:p>
                  </a:txBody>
                  <a:tcPr marL="9525" marR="9525" marT="9525" marB="0" anchor="b"/>
                </a:tc>
                <a:tc>
                  <a:txBody>
                    <a:bodyPr/>
                    <a:lstStyle/>
                    <a:p>
                      <a:pPr algn="l" fontAlgn="b"/>
                      <a:r>
                        <a:rPr lang="en-US" sz="1000" b="0" i="0" u="none" strike="noStrike">
                          <a:latin typeface="Arial"/>
                        </a:rPr>
                        <a:t> $   17,689.56 </a:t>
                      </a:r>
                    </a:p>
                  </a:txBody>
                  <a:tcPr marL="9525" marR="9525" marT="9525" marB="0" anchor="b"/>
                </a:tc>
                <a:tc>
                  <a:txBody>
                    <a:bodyPr/>
                    <a:lstStyle/>
                    <a:p>
                      <a:pPr algn="l" fontAlgn="b"/>
                      <a:r>
                        <a:rPr lang="en-US" sz="1000" b="0" i="0" u="none" strike="noStrike">
                          <a:latin typeface="Arial"/>
                        </a:rPr>
                        <a:t> $168,185.28 </a:t>
                      </a:r>
                    </a:p>
                  </a:txBody>
                  <a:tcPr marL="9525" marR="9525" marT="9525" marB="0" anchor="b"/>
                </a:tc>
                <a:tc>
                  <a:txBody>
                    <a:bodyPr/>
                    <a:lstStyle/>
                    <a:p>
                      <a:pPr algn="l" fontAlgn="b"/>
                      <a:r>
                        <a:rPr lang="en-US" sz="1000" b="0" i="0" u="none" strike="noStrike">
                          <a:latin typeface="Arial"/>
                        </a:rPr>
                        <a:t> $1,872,880.04 </a:t>
                      </a:r>
                    </a:p>
                  </a:txBody>
                  <a:tcPr marL="9525" marR="9525" marT="9525" marB="0" anchor="b"/>
                </a:tc>
                <a:tc>
                  <a:txBody>
                    <a:bodyPr/>
                    <a:lstStyle/>
                    <a:p>
                      <a:pPr algn="r" fontAlgn="b"/>
                      <a:r>
                        <a:rPr lang="en-US" sz="1000" b="0" i="0" u="none" strike="noStrike">
                          <a:latin typeface="Arial"/>
                        </a:rPr>
                        <a:t>50.42%</a:t>
                      </a:r>
                    </a:p>
                  </a:txBody>
                  <a:tcPr marL="9525" marR="9525" marT="9525" marB="0" anchor="b"/>
                </a:tc>
                <a:tc>
                  <a:txBody>
                    <a:bodyPr/>
                    <a:lstStyle/>
                    <a:p>
                      <a:pPr algn="l" fontAlgn="b"/>
                      <a:r>
                        <a:rPr lang="en-US" sz="1000" b="0" i="0" u="none" strike="noStrike">
                          <a:latin typeface="Arial"/>
                        </a:rPr>
                        <a:t> $1,985,040.00 </a:t>
                      </a:r>
                    </a:p>
                  </a:txBody>
                  <a:tcPr marL="9525" marR="9525" marT="9525" marB="0" anchor="b"/>
                </a:tc>
                <a:tc>
                  <a:txBody>
                    <a:bodyPr/>
                    <a:lstStyle/>
                    <a:p>
                      <a:pPr algn="l" fontAlgn="b"/>
                      <a:r>
                        <a:rPr lang="en-US" sz="1000" b="0" i="0" u="none" strike="noStrike">
                          <a:latin typeface="Arial"/>
                        </a:rPr>
                        <a:t> $ 112,159.96 </a:t>
                      </a:r>
                    </a:p>
                  </a:txBody>
                  <a:tcPr marL="9525" marR="9525" marT="9525" marB="0" anchor="b"/>
                </a:tc>
                <a:tc>
                  <a:txBody>
                    <a:bodyPr/>
                    <a:lstStyle/>
                    <a:p>
                      <a:pPr algn="l" fontAlgn="b"/>
                      <a:r>
                        <a:rPr lang="en-US" sz="1000" b="0" i="0" u="none" strike="noStrike">
                          <a:latin typeface="Arial"/>
                        </a:rPr>
                        <a:t> $1,729,567.21 </a:t>
                      </a:r>
                    </a:p>
                  </a:txBody>
                  <a:tcPr marL="9525" marR="9525" marT="9525" marB="0" anchor="b"/>
                </a:tc>
                <a:tc>
                  <a:txBody>
                    <a:bodyPr/>
                    <a:lstStyle/>
                    <a:p>
                      <a:pPr algn="l" fontAlgn="b"/>
                      <a:endParaRPr lang="en-US" sz="800" b="1" i="0" u="none" strike="noStrike">
                        <a:latin typeface="Arial"/>
                      </a:endParaRPr>
                    </a:p>
                  </a:txBody>
                  <a:tcPr marL="9525" marR="9525" marT="9525" marB="0" anchor="b"/>
                </a:tc>
              </a:tr>
              <a:tr h="370840">
                <a:tc>
                  <a:txBody>
                    <a:bodyPr/>
                    <a:lstStyle/>
                    <a:p>
                      <a:pPr algn="l" fontAlgn="b"/>
                      <a:r>
                        <a:rPr lang="en-US" sz="800" b="1" i="0" u="none" strike="noStrike">
                          <a:latin typeface="Arial"/>
                        </a:rPr>
                        <a:t>Salaries - Capital Campaign</a:t>
                      </a:r>
                    </a:p>
                  </a:txBody>
                  <a:tcPr marL="9525" marR="9525" marT="9525" marB="0" anchor="b"/>
                </a:tc>
                <a:tc>
                  <a:txBody>
                    <a:bodyPr/>
                    <a:lstStyle/>
                    <a:p>
                      <a:pPr algn="l" fontAlgn="b"/>
                      <a:r>
                        <a:rPr lang="en-US" sz="1000" b="0" i="0" u="none" strike="noStrike">
                          <a:latin typeface="Arial"/>
                        </a:rPr>
                        <a:t> $      871.13 </a:t>
                      </a:r>
                    </a:p>
                  </a:txBody>
                  <a:tcPr marL="9525" marR="9525" marT="9525" marB="0" anchor="b"/>
                </a:tc>
                <a:tc>
                  <a:txBody>
                    <a:bodyPr/>
                    <a:lstStyle/>
                    <a:p>
                      <a:pPr algn="r" fontAlgn="b"/>
                      <a:r>
                        <a:rPr lang="en-US" sz="1000" b="0" i="0" u="none" strike="noStrike">
                          <a:latin typeface="Arial"/>
                        </a:rPr>
                        <a:t>0.23%</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r>
                        <a:rPr lang="en-US" sz="1000" b="0" i="0" u="none" strike="noStrike">
                          <a:latin typeface="Arial"/>
                        </a:rPr>
                        <a:t> $      (871.13)</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r>
                        <a:rPr lang="en-US" sz="1000" b="0" i="0" u="none" strike="noStrike">
                          <a:latin typeface="Arial"/>
                        </a:rPr>
                        <a:t> $       3,450.01 </a:t>
                      </a:r>
                    </a:p>
                  </a:txBody>
                  <a:tcPr marL="9525" marR="9525" marT="9525" marB="0" anchor="b"/>
                </a:tc>
                <a:tc>
                  <a:txBody>
                    <a:bodyPr/>
                    <a:lstStyle/>
                    <a:p>
                      <a:pPr algn="r" fontAlgn="b"/>
                      <a:r>
                        <a:rPr lang="en-US" sz="1000" b="0" i="0" u="none" strike="noStrike">
                          <a:latin typeface="Arial"/>
                        </a:rPr>
                        <a:t>0.09%</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r>
                        <a:rPr lang="en-US" sz="1000" b="0" i="0" u="none" strike="noStrike">
                          <a:latin typeface="Arial"/>
                        </a:rPr>
                        <a:t> $    (3,450.01)</a:t>
                      </a:r>
                    </a:p>
                  </a:txBody>
                  <a:tcPr marL="9525" marR="9525" marT="9525" marB="0" anchor="b"/>
                </a:tc>
                <a:tc>
                  <a:txBody>
                    <a:bodyPr/>
                    <a:lstStyle/>
                    <a:p>
                      <a:pPr algn="l" fontAlgn="b"/>
                      <a:r>
                        <a:rPr lang="en-US" sz="1000" b="0" i="0" u="none" strike="noStrike">
                          <a:latin typeface="Arial"/>
                        </a:rPr>
                        <a:t> $                -   </a:t>
                      </a:r>
                    </a:p>
                  </a:txBody>
                  <a:tcPr marL="9525" marR="9525" marT="9525" marB="0" anchor="b"/>
                </a:tc>
                <a:tc>
                  <a:txBody>
                    <a:bodyPr/>
                    <a:lstStyle/>
                    <a:p>
                      <a:pPr algn="l" fontAlgn="b"/>
                      <a:endParaRPr lang="en-US" sz="800" b="1" i="0" u="none" strike="noStrike">
                        <a:latin typeface="Arial"/>
                      </a:endParaRPr>
                    </a:p>
                  </a:txBody>
                  <a:tcPr marL="9525" marR="9525" marT="9525" marB="0" anchor="b"/>
                </a:tc>
              </a:tr>
              <a:tr h="370840">
                <a:tc>
                  <a:txBody>
                    <a:bodyPr/>
                    <a:lstStyle/>
                    <a:p>
                      <a:pPr algn="l" fontAlgn="b"/>
                      <a:r>
                        <a:rPr lang="en-US" sz="800" b="1" i="0" u="none" strike="noStrike">
                          <a:latin typeface="Arial"/>
                        </a:rPr>
                        <a:t>Retirement</a:t>
                      </a:r>
                    </a:p>
                  </a:txBody>
                  <a:tcPr marL="9525" marR="9525" marT="9525" marB="0" anchor="b"/>
                </a:tc>
                <a:tc>
                  <a:txBody>
                    <a:bodyPr/>
                    <a:lstStyle/>
                    <a:p>
                      <a:pPr algn="l" fontAlgn="b"/>
                      <a:r>
                        <a:rPr lang="en-US" sz="1000" b="0" i="0" u="none" strike="noStrike">
                          <a:latin typeface="Arial"/>
                        </a:rPr>
                        <a:t> $    4,686.25 </a:t>
                      </a:r>
                    </a:p>
                  </a:txBody>
                  <a:tcPr marL="9525" marR="9525" marT="9525" marB="0" anchor="b"/>
                </a:tc>
                <a:tc>
                  <a:txBody>
                    <a:bodyPr/>
                    <a:lstStyle/>
                    <a:p>
                      <a:pPr algn="r" fontAlgn="b"/>
                      <a:r>
                        <a:rPr lang="en-US" sz="1000" b="0" i="0" u="none" strike="noStrike">
                          <a:latin typeface="Arial"/>
                        </a:rPr>
                        <a:t>1.21%</a:t>
                      </a:r>
                    </a:p>
                  </a:txBody>
                  <a:tcPr marL="9525" marR="9525" marT="9525" marB="0" anchor="b"/>
                </a:tc>
                <a:tc>
                  <a:txBody>
                    <a:bodyPr/>
                    <a:lstStyle/>
                    <a:p>
                      <a:pPr algn="l" fontAlgn="b"/>
                      <a:r>
                        <a:rPr lang="en-US" sz="1000" b="0" i="0" u="none" strike="noStrike">
                          <a:latin typeface="Arial"/>
                        </a:rPr>
                        <a:t> $    6,252.00 </a:t>
                      </a:r>
                    </a:p>
                  </a:txBody>
                  <a:tcPr marL="9525" marR="9525" marT="9525" marB="0" anchor="b"/>
                </a:tc>
                <a:tc>
                  <a:txBody>
                    <a:bodyPr/>
                    <a:lstStyle/>
                    <a:p>
                      <a:pPr algn="l" fontAlgn="b"/>
                      <a:r>
                        <a:rPr lang="en-US" sz="1000" b="0" i="0" u="none" strike="noStrike">
                          <a:latin typeface="Arial"/>
                        </a:rPr>
                        <a:t> $     1,565.75 </a:t>
                      </a:r>
                    </a:p>
                  </a:txBody>
                  <a:tcPr marL="9525" marR="9525" marT="9525" marB="0" anchor="b"/>
                </a:tc>
                <a:tc>
                  <a:txBody>
                    <a:bodyPr/>
                    <a:lstStyle/>
                    <a:p>
                      <a:pPr algn="l" fontAlgn="b"/>
                      <a:r>
                        <a:rPr lang="en-US" sz="1000" b="0" i="0" u="none" strike="noStrike">
                          <a:latin typeface="Arial"/>
                        </a:rPr>
                        <a:t> $    4,854.17 </a:t>
                      </a:r>
                    </a:p>
                  </a:txBody>
                  <a:tcPr marL="9525" marR="9525" marT="9525" marB="0" anchor="b"/>
                </a:tc>
                <a:tc>
                  <a:txBody>
                    <a:bodyPr/>
                    <a:lstStyle/>
                    <a:p>
                      <a:pPr algn="l" fontAlgn="b"/>
                      <a:r>
                        <a:rPr lang="en-US" sz="1000" b="0" i="0" u="none" strike="noStrike">
                          <a:latin typeface="Arial"/>
                        </a:rPr>
                        <a:t> $     53,396.07 </a:t>
                      </a:r>
                    </a:p>
                  </a:txBody>
                  <a:tcPr marL="9525" marR="9525" marT="9525" marB="0" anchor="b"/>
                </a:tc>
                <a:tc>
                  <a:txBody>
                    <a:bodyPr/>
                    <a:lstStyle/>
                    <a:p>
                      <a:pPr algn="r" fontAlgn="b"/>
                      <a:r>
                        <a:rPr lang="en-US" sz="1000" b="0" i="0" u="none" strike="noStrike">
                          <a:latin typeface="Arial"/>
                        </a:rPr>
                        <a:t>1.44%</a:t>
                      </a:r>
                    </a:p>
                  </a:txBody>
                  <a:tcPr marL="9525" marR="9525" marT="9525" marB="0" anchor="b"/>
                </a:tc>
                <a:tc>
                  <a:txBody>
                    <a:bodyPr/>
                    <a:lstStyle/>
                    <a:p>
                      <a:pPr algn="l" fontAlgn="b"/>
                      <a:r>
                        <a:rPr lang="en-US" sz="1000" b="0" i="0" u="none" strike="noStrike">
                          <a:latin typeface="Arial"/>
                        </a:rPr>
                        <a:t> $     60,180.00 </a:t>
                      </a:r>
                    </a:p>
                  </a:txBody>
                  <a:tcPr marL="9525" marR="9525" marT="9525" marB="0" anchor="b"/>
                </a:tc>
                <a:tc>
                  <a:txBody>
                    <a:bodyPr/>
                    <a:lstStyle/>
                    <a:p>
                      <a:pPr algn="l" fontAlgn="b"/>
                      <a:r>
                        <a:rPr lang="en-US" sz="1000" b="0" i="0" u="none" strike="noStrike">
                          <a:latin typeface="Arial"/>
                        </a:rPr>
                        <a:t> $     6,783.93 </a:t>
                      </a:r>
                    </a:p>
                  </a:txBody>
                  <a:tcPr marL="9525" marR="9525" marT="9525" marB="0" anchor="b"/>
                </a:tc>
                <a:tc>
                  <a:txBody>
                    <a:bodyPr/>
                    <a:lstStyle/>
                    <a:p>
                      <a:pPr algn="l" fontAlgn="b"/>
                      <a:r>
                        <a:rPr lang="en-US" sz="1000" b="0" i="0" u="none" strike="noStrike">
                          <a:latin typeface="Arial"/>
                        </a:rPr>
                        <a:t> $     45,666.46 </a:t>
                      </a:r>
                    </a:p>
                  </a:txBody>
                  <a:tcPr marL="9525" marR="9525" marT="9525" marB="0" anchor="b"/>
                </a:tc>
                <a:tc>
                  <a:txBody>
                    <a:bodyPr/>
                    <a:lstStyle/>
                    <a:p>
                      <a:pPr algn="l" fontAlgn="b"/>
                      <a:endParaRPr lang="en-US" sz="800" b="1" i="0" u="none" strike="noStrike">
                        <a:latin typeface="Arial"/>
                      </a:endParaRPr>
                    </a:p>
                  </a:txBody>
                  <a:tcPr marL="9525" marR="9525" marT="9525" marB="0" anchor="b"/>
                </a:tc>
              </a:tr>
              <a:tr h="370840">
                <a:tc>
                  <a:txBody>
                    <a:bodyPr/>
                    <a:lstStyle/>
                    <a:p>
                      <a:pPr algn="l" fontAlgn="b"/>
                      <a:endParaRPr lang="en-US" sz="1000" b="0" i="0" u="none" strike="noStrike" dirty="0">
                        <a:latin typeface="Arial"/>
                      </a:endParaRPr>
                    </a:p>
                  </a:txBody>
                  <a:tcPr marL="9525" marR="9525" marT="9525" marB="0" anchor="b"/>
                </a:tc>
                <a:tc>
                  <a:txBody>
                    <a:bodyPr/>
                    <a:lstStyle/>
                    <a:p>
                      <a:pPr algn="ctr" fontAlgn="b"/>
                      <a:endParaRPr lang="en-US" sz="1000" b="1" i="0" u="none" strike="noStrike" dirty="0">
                        <a:latin typeface="Arial"/>
                      </a:endParaRPr>
                    </a:p>
                  </a:txBody>
                  <a:tcPr marL="9525" marR="9525" marT="9525" marB="0" anchor="b"/>
                </a:tc>
                <a:tc>
                  <a:txBody>
                    <a:bodyPr/>
                    <a:lstStyle/>
                    <a:p>
                      <a:pPr algn="ctr" fontAlgn="b"/>
                      <a:endParaRPr lang="en-US" sz="1000" b="1" i="0" u="none" strike="noStrike" dirty="0">
                        <a:latin typeface="Arial"/>
                      </a:endParaRPr>
                    </a:p>
                  </a:txBody>
                  <a:tcPr marL="9525" marR="9525" marT="9525" marB="0" anchor="b"/>
                </a:tc>
                <a:tc>
                  <a:txBody>
                    <a:bodyPr/>
                    <a:lstStyle/>
                    <a:p>
                      <a:pPr algn="ctr" fontAlgn="b"/>
                      <a:endParaRPr lang="en-US" sz="1000" b="1" i="0" u="none" strike="noStrike" dirty="0">
                        <a:latin typeface="Arial"/>
                      </a:endParaRPr>
                    </a:p>
                  </a:txBody>
                  <a:tcPr marL="9525" marR="9525" marT="9525" marB="0" anchor="b"/>
                </a:tc>
                <a:tc>
                  <a:txBody>
                    <a:bodyPr/>
                    <a:lstStyle/>
                    <a:p>
                      <a:pPr algn="ctr" fontAlgn="b"/>
                      <a:endParaRPr lang="en-US" sz="1000" b="1" i="0" u="none" strike="noStrike" dirty="0">
                        <a:latin typeface="Arial"/>
                      </a:endParaRPr>
                    </a:p>
                  </a:txBody>
                  <a:tcPr marL="9525" marR="9525" marT="9525" marB="0" anchor="b"/>
                </a:tc>
                <a:tc>
                  <a:txBody>
                    <a:bodyPr/>
                    <a:lstStyle/>
                    <a:p>
                      <a:pPr algn="ctr" fontAlgn="b"/>
                      <a:endParaRPr lang="en-US" sz="1000" b="1" i="0" u="none" strike="noStrike" dirty="0">
                        <a:latin typeface="Arial"/>
                      </a:endParaRPr>
                    </a:p>
                  </a:txBody>
                  <a:tcPr marL="9525" marR="9525" marT="9525" marB="0" anchor="b"/>
                </a:tc>
                <a:tc>
                  <a:txBody>
                    <a:bodyPr/>
                    <a:lstStyle/>
                    <a:p>
                      <a:pPr algn="ctr" fontAlgn="b"/>
                      <a:endParaRPr lang="en-US" sz="1000" b="1" i="0" u="none" strike="noStrike" dirty="0">
                        <a:latin typeface="Arial"/>
                      </a:endParaRPr>
                    </a:p>
                  </a:txBody>
                  <a:tcPr marL="9525" marR="9525" marT="9525" marB="0" anchor="b"/>
                </a:tc>
                <a:tc>
                  <a:txBody>
                    <a:bodyPr/>
                    <a:lstStyle/>
                    <a:p>
                      <a:pPr algn="ctr" fontAlgn="b"/>
                      <a:endParaRPr lang="en-US" sz="1000" b="1" i="0" u="none" strike="noStrike" dirty="0">
                        <a:latin typeface="Arial"/>
                      </a:endParaRPr>
                    </a:p>
                  </a:txBody>
                  <a:tcPr marL="9525" marR="9525" marT="9525" marB="0" anchor="b"/>
                </a:tc>
                <a:tc>
                  <a:txBody>
                    <a:bodyPr/>
                    <a:lstStyle/>
                    <a:p>
                      <a:pPr algn="ctr" fontAlgn="b"/>
                      <a:endParaRPr lang="en-US" sz="1000" b="1" i="0" u="none" strike="noStrike">
                        <a:latin typeface="Arial"/>
                      </a:endParaRPr>
                    </a:p>
                  </a:txBody>
                  <a:tcPr marL="9525" marR="9525" marT="9525" marB="0" anchor="b"/>
                </a:tc>
                <a:tc>
                  <a:txBody>
                    <a:bodyPr/>
                    <a:lstStyle/>
                    <a:p>
                      <a:pPr algn="ctr" fontAlgn="b"/>
                      <a:endParaRPr lang="en-US" sz="1000" b="1" i="0" u="none" strike="noStrike">
                        <a:latin typeface="Arial"/>
                      </a:endParaRPr>
                    </a:p>
                  </a:txBody>
                  <a:tcPr marL="9525" marR="9525" marT="9525" marB="0" anchor="b"/>
                </a:tc>
                <a:tc>
                  <a:txBody>
                    <a:bodyPr/>
                    <a:lstStyle/>
                    <a:p>
                      <a:pPr algn="ctr" fontAlgn="b"/>
                      <a:endParaRPr lang="en-US" sz="1000" b="1" i="0" u="none" strike="noStrike">
                        <a:latin typeface="Arial"/>
                      </a:endParaRPr>
                    </a:p>
                  </a:txBody>
                  <a:tcPr marL="9525" marR="9525" marT="9525" marB="0" anchor="b"/>
                </a:tc>
                <a:tc>
                  <a:txBody>
                    <a:bodyPr/>
                    <a:lstStyle/>
                    <a:p>
                      <a:pPr algn="l" fontAlgn="b"/>
                      <a:endParaRPr lang="en-US" sz="1000" b="0" i="0" u="none" strike="noStrike" dirty="0">
                        <a:latin typeface="Arial"/>
                      </a:endParaRPr>
                    </a:p>
                  </a:txBody>
                  <a:tcPr marL="9525" marR="9525" marT="9525" marB="0" anchor="b"/>
                </a:tc>
              </a:tr>
              <a:tr h="370840">
                <a:tc>
                  <a:txBody>
                    <a:bodyPr/>
                    <a:lstStyle/>
                    <a:p>
                      <a:pPr algn="l" fontAlgn="b"/>
                      <a:endParaRPr lang="en-US" sz="800" b="1"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r"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r" fontAlgn="b"/>
                      <a:endParaRPr lang="en-US" sz="1000" b="0" i="0" u="none" strike="noStrike" dirty="0">
                        <a:latin typeface="Arial"/>
                      </a:endParaRPr>
                    </a:p>
                  </a:txBody>
                  <a:tcPr marL="9525" marR="9525" marT="9525" marB="0" anchor="b"/>
                </a:tc>
                <a:tc>
                  <a:txBody>
                    <a:bodyPr/>
                    <a:lstStyle/>
                    <a:p>
                      <a:pPr algn="l" fontAlgn="b"/>
                      <a:endParaRPr lang="en-US" sz="1000" b="0" i="0" u="none" strike="noStrike" dirty="0">
                        <a:latin typeface="Arial"/>
                      </a:endParaRPr>
                    </a:p>
                  </a:txBody>
                  <a:tcPr marL="9525" marR="9525" marT="9525" marB="0" anchor="b"/>
                </a:tc>
                <a:tc>
                  <a:txBody>
                    <a:bodyPr/>
                    <a:lstStyle/>
                    <a:p>
                      <a:pPr algn="l" fontAlgn="b"/>
                      <a:endParaRPr lang="en-US" sz="1000" b="0" i="0" u="none" strike="noStrike" dirty="0">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370840">
                <a:tc>
                  <a:txBody>
                    <a:bodyPr/>
                    <a:lstStyle/>
                    <a:p>
                      <a:pPr algn="l" fontAlgn="b"/>
                      <a:endParaRPr lang="en-US" sz="800" b="1"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r"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r"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dirty="0">
                        <a:latin typeface="Arial"/>
                      </a:endParaRPr>
                    </a:p>
                  </a:txBody>
                  <a:tcPr marL="9525" marR="9525" marT="9525" marB="0" anchor="b"/>
                </a:tc>
                <a:tc>
                  <a:txBody>
                    <a:bodyPr/>
                    <a:lstStyle/>
                    <a:p>
                      <a:pPr algn="l" fontAlgn="b"/>
                      <a:endParaRPr lang="en-US" sz="1000" b="0" i="0" u="none" strike="noStrike" dirty="0">
                        <a:latin typeface="Arial"/>
                      </a:endParaRP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r h="48260">
                <a:tc>
                  <a:txBody>
                    <a:bodyPr/>
                    <a:lstStyle/>
                    <a:p>
                      <a:pPr algn="l" fontAlgn="b"/>
                      <a:endParaRPr lang="en-US" sz="800" b="1"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r"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r"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1000" b="0" i="0" u="none" strike="noStrike">
                        <a:latin typeface="Arial"/>
                      </a:endParaRPr>
                    </a:p>
                  </a:txBody>
                  <a:tcPr marL="9525" marR="9525" marT="9525" marB="0" anchor="b"/>
                </a:tc>
                <a:tc>
                  <a:txBody>
                    <a:bodyPr/>
                    <a:lstStyle/>
                    <a:p>
                      <a:pPr algn="l" fontAlgn="b"/>
                      <a:endParaRPr lang="en-US" sz="800" b="1" i="0" u="none" strike="noStrike" dirty="0">
                        <a:latin typeface="Arial"/>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389120"/>
          </a:xfrm>
        </p:spPr>
        <p:txBody>
          <a:bodyPr>
            <a:normAutofit/>
          </a:bodyPr>
          <a:lstStyle/>
          <a:p>
            <a:pPr algn="ctr">
              <a:buNone/>
            </a:pPr>
            <a:r>
              <a:rPr lang="en-US" sz="8800" dirty="0" smtClean="0">
                <a:latin typeface="Arial" pitchFamily="34" charset="0"/>
                <a:cs typeface="Arial" pitchFamily="34" charset="0"/>
              </a:rPr>
              <a:t>FINANCE</a:t>
            </a:r>
          </a:p>
          <a:p>
            <a:pPr algn="ctr">
              <a:buNone/>
            </a:pPr>
            <a:r>
              <a:rPr lang="en-US" sz="8800" dirty="0" smtClean="0">
                <a:latin typeface="Arial" pitchFamily="34" charset="0"/>
                <a:cs typeface="Arial" pitchFamily="34" charset="0"/>
              </a:rPr>
              <a:t>DIRECTOR</a:t>
            </a:r>
          </a:p>
          <a:p>
            <a:pPr algn="ctr">
              <a:buNone/>
            </a:pPr>
            <a:endParaRPr lang="en-US" sz="8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r>
              <a:rPr lang="en-US" baseline="0" dirty="0" smtClean="0"/>
              <a:t> about money?</a:t>
            </a:r>
            <a:endParaRPr lang="en-US" dirty="0"/>
          </a:p>
        </p:txBody>
      </p:sp>
      <p:sp>
        <p:nvSpPr>
          <p:cNvPr id="3" name="Content Placeholder 2"/>
          <p:cNvSpPr>
            <a:spLocks noGrp="1"/>
          </p:cNvSpPr>
          <p:nvPr>
            <p:ph idx="1"/>
          </p:nvPr>
        </p:nvSpPr>
        <p:spPr/>
        <p:txBody>
          <a:bodyPr/>
          <a:lstStyle/>
          <a:p>
            <a:r>
              <a:rPr lang="en-US" dirty="0" smtClean="0"/>
              <a:t>Money is a powerful.  How it is managed and controlled can result in positive and negative ways. </a:t>
            </a:r>
          </a:p>
          <a:p>
            <a:r>
              <a:rPr lang="en-US" dirty="0" smtClean="0"/>
              <a:t>Must be good stewards of funds.</a:t>
            </a:r>
          </a:p>
          <a:p>
            <a:r>
              <a:rPr lang="en-US" dirty="0" smtClean="0"/>
              <a:t>Budget is tool to help us be good stewards and help us accomplish our objectives</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aseline="0" dirty="0" smtClean="0"/>
              <a:t>Why do we budget?</a:t>
            </a:r>
            <a:endParaRPr lang="en-US" dirty="0"/>
          </a:p>
        </p:txBody>
      </p:sp>
      <p:sp>
        <p:nvSpPr>
          <p:cNvPr id="3" name="Content Placeholder 2"/>
          <p:cNvSpPr>
            <a:spLocks noGrp="1"/>
          </p:cNvSpPr>
          <p:nvPr>
            <p:ph idx="1"/>
          </p:nvPr>
        </p:nvSpPr>
        <p:spPr/>
        <p:txBody>
          <a:bodyPr/>
          <a:lstStyle/>
          <a:p>
            <a:pPr>
              <a:lnSpc>
                <a:spcPct val="90000"/>
              </a:lnSpc>
            </a:pPr>
            <a:r>
              <a:rPr lang="en-US" sz="2800" b="1" dirty="0" smtClean="0"/>
              <a:t>Resource allocation</a:t>
            </a:r>
            <a:r>
              <a:rPr lang="en-US" sz="2800" dirty="0" smtClean="0"/>
              <a:t>: Budget is a “spending plan,” and is principal mechanism for deciding priorities between programs.  </a:t>
            </a:r>
            <a:endParaRPr lang="en-US" sz="2400" dirty="0" smtClean="0"/>
          </a:p>
          <a:p>
            <a:pPr lvl="1">
              <a:lnSpc>
                <a:spcPct val="90000"/>
              </a:lnSpc>
              <a:buNone/>
            </a:pPr>
            <a:endParaRPr lang="en-US" sz="2400" dirty="0" smtClean="0"/>
          </a:p>
          <a:p>
            <a:pPr>
              <a:lnSpc>
                <a:spcPct val="90000"/>
              </a:lnSpc>
            </a:pPr>
            <a:r>
              <a:rPr lang="en-US" sz="2800" b="1" dirty="0" smtClean="0"/>
              <a:t>Financial control</a:t>
            </a:r>
            <a:r>
              <a:rPr lang="en-US" sz="2800" dirty="0" smtClean="0"/>
              <a:t>: One of the principal mechanisms for assuring resources are spent as decided by an agency’s Board of Directors.</a:t>
            </a:r>
            <a:endParaRPr lang="en-US" sz="24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aseline="0" dirty="0" smtClean="0"/>
              <a:t>Why do we budget?</a:t>
            </a:r>
            <a:endParaRPr lang="en-US" dirty="0"/>
          </a:p>
        </p:txBody>
      </p:sp>
      <p:sp>
        <p:nvSpPr>
          <p:cNvPr id="3" name="Content Placeholder 2"/>
          <p:cNvSpPr>
            <a:spLocks noGrp="1"/>
          </p:cNvSpPr>
          <p:nvPr>
            <p:ph idx="1"/>
          </p:nvPr>
        </p:nvSpPr>
        <p:spPr/>
        <p:txBody>
          <a:bodyPr>
            <a:normAutofit/>
          </a:bodyPr>
          <a:lstStyle/>
          <a:p>
            <a:pPr>
              <a:lnSpc>
                <a:spcPct val="90000"/>
              </a:lnSpc>
            </a:pPr>
            <a:r>
              <a:rPr lang="en-US" sz="2800" b="1" dirty="0" smtClean="0"/>
              <a:t>Management control</a:t>
            </a:r>
            <a:r>
              <a:rPr lang="en-US" sz="2800" dirty="0" smtClean="0"/>
              <a:t>: Use budget to help improve efficiency and effectiveness.</a:t>
            </a:r>
          </a:p>
          <a:p>
            <a:pPr>
              <a:lnSpc>
                <a:spcPct val="90000"/>
              </a:lnSpc>
              <a:buNone/>
            </a:pPr>
            <a:endParaRPr lang="en-US" sz="2800" dirty="0" smtClean="0"/>
          </a:p>
          <a:p>
            <a:pPr>
              <a:lnSpc>
                <a:spcPct val="90000"/>
              </a:lnSpc>
            </a:pPr>
            <a:r>
              <a:rPr lang="en-US" sz="2800" b="1" dirty="0" smtClean="0"/>
              <a:t>Planning tool: </a:t>
            </a:r>
            <a:r>
              <a:rPr lang="en-US" sz="2800" dirty="0" smtClean="0"/>
              <a:t>Budget can be connected to the strategic plan.</a:t>
            </a:r>
          </a:p>
          <a:p>
            <a:pPr lvl="1">
              <a:lnSpc>
                <a:spcPct val="90000"/>
              </a:lnSpc>
            </a:pPr>
            <a:r>
              <a:rPr lang="en-US" sz="2400" dirty="0" smtClean="0"/>
              <a:t>“The budget can be thought of as the continuous improvement  plan translated into a performance plan.” </a:t>
            </a:r>
            <a:r>
              <a:rPr lang="en-US" sz="2400" dirty="0" err="1" smtClean="0"/>
              <a:t>Keuren</a:t>
            </a:r>
            <a:r>
              <a:rPr lang="en-US" sz="2400" dirty="0" smtClean="0"/>
              <a:t> (2002)</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aseline="0" dirty="0" smtClean="0"/>
              <a:t>Why do we budget?</a:t>
            </a:r>
            <a:endParaRPr lang="en-US" dirty="0"/>
          </a:p>
        </p:txBody>
      </p:sp>
      <p:sp>
        <p:nvSpPr>
          <p:cNvPr id="3" name="Content Placeholder 2"/>
          <p:cNvSpPr>
            <a:spLocks noGrp="1"/>
          </p:cNvSpPr>
          <p:nvPr>
            <p:ph idx="1"/>
          </p:nvPr>
        </p:nvSpPr>
        <p:spPr/>
        <p:txBody>
          <a:bodyPr>
            <a:normAutofit/>
          </a:bodyPr>
          <a:lstStyle/>
          <a:p>
            <a:pPr rtl="0" eaLnBrk="1" fontAlgn="base" hangingPunct="1"/>
            <a:r>
              <a:rPr kumimoji="0" lang="en-US" sz="3200" b="1" kern="1200" dirty="0" smtClean="0">
                <a:solidFill>
                  <a:schemeClr val="tx1"/>
                </a:solidFill>
                <a:latin typeface="+mn-lt"/>
                <a:ea typeface="+mn-ea"/>
                <a:cs typeface="+mn-cs"/>
              </a:rPr>
              <a:t>Communications device</a:t>
            </a:r>
            <a:r>
              <a:rPr kumimoji="0" lang="en-US" sz="3200" kern="1200" dirty="0" smtClean="0">
                <a:solidFill>
                  <a:schemeClr val="tx1"/>
                </a:solidFill>
                <a:latin typeface="+mn-lt"/>
                <a:ea typeface="+mn-ea"/>
                <a:cs typeface="+mn-cs"/>
              </a:rPr>
              <a:t>: Budget can be used to communicate goals and objectives of an organization, and how resources are allocated to meet this objectives.</a:t>
            </a:r>
          </a:p>
          <a:p>
            <a:pPr rtl="0" eaLnBrk="1" fontAlgn="base" hangingPunct="1">
              <a:buNone/>
            </a:pPr>
            <a:endParaRPr lang="en-US" sz="32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1682</TotalTime>
  <Words>1924</Words>
  <Application>Microsoft Office PowerPoint</Application>
  <PresentationFormat>On-screen Show (4:3)</PresentationFormat>
  <Paragraphs>370</Paragraphs>
  <Slides>25</Slides>
  <Notes>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Financial Management,  Part 1:</vt:lpstr>
      <vt:lpstr>Learning Objectives</vt:lpstr>
      <vt:lpstr>Slide 3</vt:lpstr>
      <vt:lpstr>Slide 4</vt:lpstr>
      <vt:lpstr>Slide 5</vt:lpstr>
      <vt:lpstr>What about money?</vt:lpstr>
      <vt:lpstr>Why do we budget?</vt:lpstr>
      <vt:lpstr>Why do we budget?</vt:lpstr>
      <vt:lpstr>Why do we budget?</vt:lpstr>
      <vt:lpstr>Steps to Developing a Program Budget:</vt:lpstr>
      <vt:lpstr>People you will work closely with during the budget development process: </vt:lpstr>
      <vt:lpstr>Helpful tips during budgeting process:</vt:lpstr>
      <vt:lpstr>Step 1: Determine timeline to complete the program budget.</vt:lpstr>
      <vt:lpstr>Slide 14</vt:lpstr>
      <vt:lpstr>Why a Budget Development Timeline or Calendar is important</vt:lpstr>
      <vt:lpstr>Step 2: Identify program’s key objectives or target goals.</vt:lpstr>
      <vt:lpstr>Step 3: Determine the program’s outcomes and the strategies/tasks needed to achieve the outcomes</vt:lpstr>
      <vt:lpstr>Step 4: Identify the budget format and approach your agency utilized during the fiscal year. </vt:lpstr>
      <vt:lpstr>Step 4: Identify the budget format and approach your agency utilized during the fiscal year. </vt:lpstr>
      <vt:lpstr>Step 5: Identify the expenses associated with these tasks and estimate the values over the course of the fiscal year.</vt:lpstr>
      <vt:lpstr>Determining Chargeable Costs</vt:lpstr>
      <vt:lpstr>Step 6: Identify potential funds to cover these program costs and estimate the amounts available.</vt:lpstr>
      <vt:lpstr>Step 7: Seek preliminary approval by Executive Director and await final decision by Board of Directors.</vt:lpstr>
      <vt:lpstr>Step 8: YEA! Board approves. Be ready to execute and monitor program budget. </vt:lpstr>
      <vt:lpstr>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Part 1:</dc:title>
  <dc:creator>Hark</dc:creator>
  <cp:lastModifiedBy>Lee</cp:lastModifiedBy>
  <cp:revision>77</cp:revision>
  <dcterms:created xsi:type="dcterms:W3CDTF">2010-12-06T21:17:27Z</dcterms:created>
  <dcterms:modified xsi:type="dcterms:W3CDTF">2010-12-15T00:01:42Z</dcterms:modified>
</cp:coreProperties>
</file>